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
      <p:font typeface="Oswald"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4ceb0477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4ceb0477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4ceb0477d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4ceb0477d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4ceb0477d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4ceb0477d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4ceb0477d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4ceb0477d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4ceb0477d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a4ceb0477d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4ceb0477d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4ceb0477d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4ceb0477d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4ceb0477d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4ceb0477d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4ceb0477d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4ceb0477d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4ceb0477d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4ceb0477d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4ceb0477d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4ceb0477d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4ceb0477d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4ceb0477d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4ceb0477d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4ceb0477d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4ceb0477d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4ceb0477d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4ceb0477d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4ceb0477d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4ceb0477d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4ceb0477d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a4ceb0477d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4ceb0477d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4ceb0477d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553e2bb95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553e2bb95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553e2bb95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553e2bb95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4ceb0477d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4ceb0477d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4ceb0477d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4ceb0477d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4ceb0477d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4ceb0477d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4ceb0477d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4ceb0477d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4ceb0477d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4ceb0477d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reaganfoundation.org/education/scholarship-programs/ge-reagan-foundation-scholarship-program/who-is-a-ge-reagan-foundation-scholar/" TargetMode="External"/><Relationship Id="rId4" Type="http://schemas.openxmlformats.org/officeDocument/2006/relationships/hyperlink" Target="https://www.reaganfoundation.org/education/scholarship-programs/ge-reagan-foundation-scholarship-progra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jfklibrary.org/learn/education/profile-in-courage-essay-con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unigo.com/scholarships/our-scholarships/i-have-a-dream-scholarshi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learnmore.scholarsapply.org/makeadiffere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samhaskellscholarship.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gallerycollection.com/greeting-cards-scholarship.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scholarships123.com/award/scholar-athlete-milk-mustache-of-the-year-sammy-awar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icmarc.org/prebuilt/micro/vantageschola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unigo.com/scholarships/our-scholarships/superpower-scholarshi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johnstark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go.goingmerry.com/ls/click?upn=VAonXlRX5dgFkG0sIu-2BigbFDQ316TsecMQXPqSvcCt33NVtcN3dUlzeDY9j999AoQ1-2FZTBiNFAgDhvTBf6U0Ne83RS3zlU5nsQw2cpQV3iPMToUDij4ygBdDK1RqQO4g1wmURzecZesfNhzbZRaf2hv0sHLP0oSinK1xkoeuIx4bYCzipwmgOMHiCI3w4mG-2B-2B1yPdudlhxdYzChi7itIOtecTTmf6IDUpWDCCnxSV2Qk7hhqOaoNuoa36bsAo7N-2BkcJiXvO3dfix9a1c3nh0TZXtM-2BMKclbYqZja1FvoP1E-3DOC8l_TYocORBGhj9KWuXUKL2BxbQL-2Fy6OBJw9CuoKY1jGsoQdX64TPyC6iQ26BfWyMeWDKtbBvBfxuwpurW6iJlZ7M480cFDZKtLXhiNQHYq8J2JVoVmXIhV-2F5N-2BOX5HRWIxuZdoQCeGzwk6eDLXfjMWguHixmkv5KRMB-2BbzUdA9NwptWubKi8y-2BfwuFTn6jTDtUiPqFOKDtkEeHyhbbmTSHBe2xmvkoPWQL7eSCtbKtQFVcUtvVdFdiLiSR5sn-2Fe0OI2ytJmF-2B9OBgsqDctwqs-2FEjohK9MpHceW3EQk3oXb0jgnQl5mhveAohoPm2DrI4EMPitgKrRUVbh0-2B2MQ5QXKfjX2Htf0m0r-2BTuMmDs2UjQHsx67HoqMQCw8tBgsiC0HLJdd2HmG9CxLTj5weom2WCmcGTeOc70EAUcMMXzGK74EM-3D" TargetMode="External"/><Relationship Id="rId5" Type="http://schemas.openxmlformats.org/officeDocument/2006/relationships/hyperlink" Target="http://go.goingmerry.com/ls/click?upn=VAonXlRX5dgFkG0sIu-2BigbFDQ316TsecMQXPqSvcCt33NVtcN3dUlzeDY9j999AoZaZLBlkmZLqD0AlHF68CcwqwiFB2Sjdl82KsDOwxwJ94bSfyWMDAQNpOF0QQhyvpSupbE6hV8v7iN1ldk00IR35L9DCaQMMFvmAuijWQVZdsc2fXuNWqzyF6qqEENYxpes0EFVRVIw2-2FoK39-2F8mcvQHYAcDIhLyaN0xCzm0tqAMyw6xx4rBVcO2lwFxigAzOny_D_TYocORBGhj9KWuXUKL2BxbQL-2Fy6OBJw9CuoKY1jGsoQdX64TPyC6iQ26BfWyMeWDKtbBvBfxuwpurW6iJlZ7M480cFDZKtLXhiNQHYq8J2JVoVmXIhV-2F5N-2BOX5HRWIxuZdoQCeGzwk6eDLXfjMWguHixmkv5KRMB-2BbzUdA9NwptWubKi8y-2BfwuFTn6jTDtUiy8R9-2Fgmgr1AN8rb0LqOfuJGqa65hllaOD0pnEEqguGK-2F2f0BD489vqznZ8zRomb3KYZAnX1lrA9zNrGj1QdPww4CfKUXhwmksOHrAw-2FB6-2BGqH98rQjc9BnycLuhGhYbegYm-2FHtVYd0dUsWUNpd2bpw3La5P4J06xU4Uu5h1TLZEGhuNMjqAsVfV4KhNz47q3CAzvufXmpx3PL4XHDxz6za41DlrxFTP6nV2j7mjbz4g-3D" TargetMode="External"/><Relationship Id="rId4" Type="http://schemas.openxmlformats.org/officeDocument/2006/relationships/hyperlink" Target="http://go.goingmerry.com/ls/click?upn=VAonXlRX5dgFkG0sIu-2BigbFDQ316TsecMQXPqSvcCt33NVtcN3dUlzeDY9j999Aow8wuG-2B4L9ey49HJe-2Bdz6vRInUMwUzXbefTh-2FUheViMA3PKx8pGIiDfS2JnVheafMNmYvhFF3m1r9wCYmThEqBX4xsmyjQc2vjQq-2BLE9x3H1em3mF8OHxslx6XRtJWGKRt1Ahb7vu60sqH5UNJzehXkNsnnyomme-2BEI3KFdsrejCqnfVmuTYlu8xE-2F1re4jHDmWcjpXXrvTbNprc-2BoNr5KQ-3D-3DPiyF_TYocORBGhj9KWuXUKL2BxbQL-2Fy6OBJw9CuoKY1jGsoQdX64TPyC6iQ26BfWyMeWDKtbBvBfxuwpurW6iJlZ7M480cFDZKtLXhiNQHYq8J2JVoVmXIhV-2F5N-2BOX5HRWIxuZdoQCeGzwk6eDLXfjMWguHixmkv5KRMB-2BbzUdA9NwptWubKi8y-2BfwuFTn6jTDtUixMgkcSVCDvAxMQz8Fo92vivofTAXuRGj0tl4FCYbHFJPd9d8Yqv0TOXEq37gEityALkrCevpvh49skOZ-2FLK-2BNHtbraGCwFsk1tF6f5xLyqwnFF7W6vzYNNk5vJWRE4Xr5P8uX5-2FL-2Fpbr8owbyNhJne6pzTAmCfNRo2fdpab7HZihNJUStu8KfWzhtRAeh1Qj6htY2u6EgsdHKliNYSu33tvn-2BMvEQfz-2BVyIe-2BoizZr4-3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studentawardsearch.com/scholarships.htm" TargetMode="Externa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www.petersons.com/scholarship/new-jersey-rofl-scholarship-111_219296.aspx" TargetMode="External"/><Relationship Id="rId4" Type="http://schemas.openxmlformats.org/officeDocument/2006/relationships/hyperlink" Target="https://pointe-pest.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static1.squarespace.com/static/58d82340d2b857f33fbad36d/t/5e30afc176216f45079d8673/1580249025993/Bee's+Fund+Application+Jan+2020_+enabled.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hyperlink" Target="https://public.dollarsforscholars.org/index.php?action=userLogin" TargetMode="External"/><Relationship Id="rId3" Type="http://schemas.openxmlformats.org/officeDocument/2006/relationships/image" Target="../media/image3.png"/><Relationship Id="rId7" Type="http://schemas.openxmlformats.org/officeDocument/2006/relationships/hyperlink" Target="https://www.hesaa.org/Pages/NJGrantsApplications.aspx"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bigfuture.collegeboard.org/scholarship-search" TargetMode="External"/><Relationship Id="rId11" Type="http://schemas.openxmlformats.org/officeDocument/2006/relationships/hyperlink" Target="https://www.salliemae.com/college-planning/college-scholarships/?lnkid=SM-PlanHP-getstarted-scholarships" TargetMode="External"/><Relationship Id="rId5" Type="http://schemas.openxmlformats.org/officeDocument/2006/relationships/hyperlink" Target="https://www.fastweb.com/" TargetMode="External"/><Relationship Id="rId10" Type="http://schemas.openxmlformats.org/officeDocument/2006/relationships/hyperlink" Target="https://www.unigo.com/scholarships/our-scholarships" TargetMode="External"/><Relationship Id="rId4" Type="http://schemas.openxmlformats.org/officeDocument/2006/relationships/hyperlink" Target="https://www.scholarships.com/" TargetMode="External"/><Relationship Id="rId9" Type="http://schemas.openxmlformats.org/officeDocument/2006/relationships/hyperlink" Target="https://www.chamberofcommerce.org/best-college-scholarshi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go.goingmerry.com/ls/click?upn=VAonXlRX5dgFkG0sIu-2BigbFDQ316TsecMQXPqSvcCt33NVtcN3dUlzeDY9j999Ao1yrT7F3QQ-2Fi0EkkkG1cq1CGFBTUW-2Fw7pVttSEa7TbHkLydEIQr-2BJ1Z37K-2FYiDhO53toSX9itYWBaVaheYHqYtIx2xOkuY5wzPBqev62tKmFM7StlXUNAT8Do6e8SEue7Q8iFvdYh7AuuUxzLwZOE4pc9kv5Uim3iTgtHRkyVD4XLaOFSa2LplsKKp0K9Og7wV2DtVM9MzN3qXQnByea31oZmcs-2BcuMNzvu1d2uf7BoBqi8BoGuMcdZuxgGby3NIjPi3K_TYocORBGhj9KWuXUKL2BxbQL-2Fy6OBJw9CuoKY1jGsoQdX64TPyC6iQ26BfWyMeWDKtbBvBfxuwpurW6iJlZ7M480cFDZKtLXhiNQHYq8J2JVoVmXIhV-2F5N-2BOX5HRWIxuZdoQCeGzwk6eDLXfjMWguHixmkv5KRMB-2BbzUdA9NwptWubKi8y-2BfwuFTn6jTDtUi0ixE98653f844irVFfbqAV1KTs9r-2BvkII1ovBfzMjBo4Rsu6e4Vz8vgoZ1RTS8AcwFgDSLQY5K3wb06-2BYgEmBJZjwejlxbhFUPqsBAqGDij9DBBYP8Fp8S-2FxlEhyh8Ej3LtWMkftrF-2BdYn1gCsvARBVhO-2B-2BeqQRWGQBYvE4LbA0NtKACTeWjG1DlkW1HNuAw5nBRBqnEBQkrmxhGRZOx5vVztAbY85BVlFDPwS3FU1U-3D" TargetMode="External"/><Relationship Id="rId5" Type="http://schemas.openxmlformats.org/officeDocument/2006/relationships/hyperlink" Target="http://go.goingmerry.com/ls/click?upn=VAonXlRX5dgFkG0sIu-2BigbFDQ316TsecMQXPqSvcCt33NVtcN3dUlzeDY9j999AoQ1-2FZTBiNFAgDhvTBf6U0NbJagOJL17q97FbJvOvtuzK48AmCz52sZcf6BozBoJWHs07kxzw5O1qThMV8hjFo17lrUckCvekZjpaycVED28jV3l-2Bdzl648M3xVlHWC3bBtUfCVMYOPtWFYwpdfhcOHltwwoj1FpVMe1YsTZ2zL-2BXT49nF4zdaf-2FM3yBKhgN4ObpwurPscq6BTsVJnMMaWBg-3D-3DgGqv_TYocORBGhj9KWuXUKL2BxbQL-2Fy6OBJw9CuoKY1jGsoQdX64TPyC6iQ26BfWyMeWDKtbBvBfxuwpurW6iJlZ7M480cFDZKtLXhiNQHYq8J2JVoVmXIhV-2F5N-2BOX5HRWIxuZdoQCeGzwk6eDLXfjMWguHixmkv5KRMB-2BbzUdA9NwptWubKi8y-2BfwuFTn6jTDtUiyL17qeWAosGgRdehOriY-2BI5TKBpuhf6u4NxzMKIgfhTS8AK5JLGj0VJ-2B05h0miaE2hphF2QgU5zBlm1qCrZgwfsVqnS-2B6MLNSvrShxPB8Bazlu35oEb-2FOisiMNYHzGzwSejzf3zpRZGCefqxX6N7yZNoL82ZVhdKKjT-2Bskb7i-2F9vTgVG0Vcd7MIliGB1gcPIPpGk9sVP-2B9SOCuLM-2BYXDRSkmGOcurUl4T66NlsRUgQc-3D" TargetMode="External"/><Relationship Id="rId4" Type="http://schemas.openxmlformats.org/officeDocument/2006/relationships/hyperlink" Target="http://go.goingmerry.com/ls/click?upn=VAonXlRX5dgFkG0sIu-2BigbFDQ316TsecMQXPqSvcCt33NVtcN3dUlzeDY9j999AonqlHKfRwTkdahz5VzLIhMeUtaDkCp1GQCXIKKhtnYbs0-2B42r-2F4WjtucivT0nUk9NFjYBwmOF5zPB2ONKYN11173kxMnpED0YqW27LKooLg2-2FVEcpBh5p8QCHpMx8MOcJy1Lgnf19MX66S0O20W0RuRWEF9XPeuDWeV-2B-2BIlxTJBegRJVyj9-2B5StzUVtuTHxxSzrzclOEcPhU5IsNpvNcvoA-3D-3D4ROQ_TYocORBGhj9KWuXUKL2BxbQL-2Fy6OBJw9CuoKY1jGsoQdX64TPyC6iQ26BfWyMeWDKtbBvBfxuwpurW6iJlZ7M480cFDZKtLXhiNQHYq8J2JVoVmXIhV-2F5N-2BOX5HRWIxuZdoQCeGzwk6eDLXfjMWguHixmkv5KRMB-2BbzUdA9NwptWubKi8y-2BfwuFTn6jTDtUir-2FV1MgDOZQqlIemugEPLyoRg0qHRVxEpVfWRhrR4oydR7NqtvhDYrQLwiQuO0AagJviNXvfXKp6N1ucT9yKYryiXnc2qwtfxyLas5PdXAiR9l4QC3MuBczedHec9MGhsjAdIXcwAhqdsRGqWdC4SoUy5U6ovX5STpSKkXvIit9MolInVLetGOOJyodfChhssZ6ypjiVkcGthWMEQwmaKpTQ0lS7fWyC8yuhl9Id0TQ0-3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scholarships.com/financial-aid/college-scholarships/scholarship-directory/deadline/deadline-in-october/new-jersey-survivor-tuition-benefits-progra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salliemae.com/college-planning/college-scholarships/?lnkid=SM-PlanHP-getstarted-scholarship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unigo.com/scholarships/our-scholarships/education-matters-scholarshi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hesaa.org/Documents/NJ-GIVS_factSheet.pdf" TargetMode="External"/><Relationship Id="rId4" Type="http://schemas.openxmlformats.org/officeDocument/2006/relationships/hyperlink" Target="https://www.hesaa.org/Documents/NJ-GIVS_program.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unigo.com/scholarships/our-scholarships/unigo-10k-scholarsh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opploans.com/schola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5A84"/>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157650" y="781750"/>
            <a:ext cx="3512100" cy="117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D1A835"/>
                </a:solidFill>
                <a:latin typeface="Oswald"/>
                <a:ea typeface="Oswald"/>
                <a:cs typeface="Oswald"/>
                <a:sym typeface="Oswald"/>
              </a:rPr>
              <a:t>Gloucester City High School</a:t>
            </a:r>
            <a:br>
              <a:rPr lang="en" sz="2200" b="1">
                <a:solidFill>
                  <a:srgbClr val="D1A835"/>
                </a:solidFill>
                <a:latin typeface="Oswald"/>
                <a:ea typeface="Oswald"/>
                <a:cs typeface="Oswald"/>
                <a:sym typeface="Oswald"/>
              </a:rPr>
            </a:br>
            <a:r>
              <a:rPr lang="en" sz="2200" b="1">
                <a:solidFill>
                  <a:srgbClr val="D1A835"/>
                </a:solidFill>
                <a:latin typeface="Oswald"/>
                <a:ea typeface="Oswald"/>
                <a:cs typeface="Oswald"/>
                <a:sym typeface="Oswald"/>
              </a:rPr>
              <a:t>National Scholarship Fair </a:t>
            </a:r>
            <a:br>
              <a:rPr lang="en" sz="2200" b="1">
                <a:solidFill>
                  <a:srgbClr val="D1A835"/>
                </a:solidFill>
                <a:latin typeface="Oswald"/>
                <a:ea typeface="Oswald"/>
                <a:cs typeface="Oswald"/>
                <a:sym typeface="Oswald"/>
              </a:rPr>
            </a:br>
            <a:r>
              <a:rPr lang="en" sz="2200" b="1">
                <a:solidFill>
                  <a:srgbClr val="D1A835"/>
                </a:solidFill>
                <a:latin typeface="Oswald"/>
                <a:ea typeface="Oswald"/>
                <a:cs typeface="Oswald"/>
                <a:sym typeface="Oswald"/>
              </a:rPr>
              <a:t>2023-2024</a:t>
            </a:r>
            <a:endParaRPr sz="2200" b="1">
              <a:solidFill>
                <a:srgbClr val="D1A835"/>
              </a:solidFill>
              <a:latin typeface="Oswald"/>
              <a:ea typeface="Oswald"/>
              <a:cs typeface="Oswald"/>
              <a:sym typeface="Oswald"/>
            </a:endParaRPr>
          </a:p>
        </p:txBody>
      </p:sp>
      <p:pic>
        <p:nvPicPr>
          <p:cNvPr id="55" name="Google Shape;55;p13"/>
          <p:cNvPicPr preferRelativeResize="0"/>
          <p:nvPr/>
        </p:nvPicPr>
        <p:blipFill>
          <a:blip r:embed="rId3">
            <a:alphaModFix/>
          </a:blip>
          <a:stretch>
            <a:fillRect/>
          </a:stretch>
        </p:blipFill>
        <p:spPr>
          <a:xfrm>
            <a:off x="499225" y="2571753"/>
            <a:ext cx="3911599" cy="2444750"/>
          </a:xfrm>
          <a:prstGeom prst="rect">
            <a:avLst/>
          </a:prstGeom>
          <a:noFill/>
          <a:ln>
            <a:noFill/>
          </a:ln>
        </p:spPr>
      </p:pic>
      <p:pic>
        <p:nvPicPr>
          <p:cNvPr id="56" name="Google Shape;56;p13"/>
          <p:cNvPicPr preferRelativeResize="0"/>
          <p:nvPr/>
        </p:nvPicPr>
        <p:blipFill>
          <a:blip r:embed="rId4">
            <a:alphaModFix/>
          </a:blip>
          <a:stretch>
            <a:fillRect/>
          </a:stretch>
        </p:blipFill>
        <p:spPr>
          <a:xfrm rot="784890">
            <a:off x="3510029" y="870405"/>
            <a:ext cx="5197440" cy="36747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0" y="0"/>
            <a:ext cx="9144000" cy="4991100"/>
          </a:xfrm>
          <a:prstGeom prst="rect">
            <a:avLst/>
          </a:prstGeom>
          <a:noFill/>
          <a:ln>
            <a:noFill/>
          </a:ln>
        </p:spPr>
      </p:pic>
      <p:sp>
        <p:nvSpPr>
          <p:cNvPr id="111" name="Google Shape;111;p22"/>
          <p:cNvSpPr txBox="1"/>
          <p:nvPr/>
        </p:nvSpPr>
        <p:spPr>
          <a:xfrm>
            <a:off x="119250" y="193350"/>
            <a:ext cx="8905500" cy="46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50">
                <a:solidFill>
                  <a:srgbClr val="0A0A0A"/>
                </a:solidFill>
                <a:highlight>
                  <a:srgbClr val="FFFFFF"/>
                </a:highlight>
                <a:latin typeface="Times New Roman"/>
                <a:ea typeface="Times New Roman"/>
                <a:cs typeface="Times New Roman"/>
                <a:sym typeface="Times New Roman"/>
              </a:rPr>
              <a:t>Each year, the Program selects numerous recipients to receive a $10,000 scholarship renewable for up to an additional three years – up to $40,000 total per recipient. Awards are for undergraduate study and may be used for education-related expenses, including tuition, fees, books, supplies, room, and board. In addition, Scholars are invited to participate in a special awards program and receive ongoing leadership-development support.</a:t>
            </a:r>
            <a:endParaRPr sz="1250">
              <a:solidFill>
                <a:srgbClr val="0A0A0A"/>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950">
              <a:solidFill>
                <a:srgbClr val="0A0A0A"/>
              </a:solidFill>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r>
              <a:rPr lang="en" sz="1050">
                <a:solidFill>
                  <a:srgbClr val="0A0A0A"/>
                </a:solidFill>
                <a:latin typeface="Times New Roman"/>
                <a:ea typeface="Times New Roman"/>
                <a:cs typeface="Times New Roman"/>
                <a:sym typeface="Times New Roman"/>
              </a:rPr>
              <a:t>To be eligible for this award, applicants must:   </a:t>
            </a:r>
            <a:r>
              <a:rPr lang="en" b="1" u="sng">
                <a:solidFill>
                  <a:schemeClr val="hlink"/>
                </a:solidFill>
                <a:hlinkClick r:id="rId4"/>
              </a:rPr>
              <a:t>GE-Reagan Foundation Scholarship</a:t>
            </a:r>
            <a:r>
              <a:rPr lang="en" b="1"/>
              <a:t>	</a:t>
            </a:r>
            <a:r>
              <a:rPr lang="en" b="1">
                <a:solidFill>
                  <a:srgbClr val="FF0000"/>
                </a:solidFill>
              </a:rPr>
              <a:t>Deadline: TBA</a:t>
            </a:r>
            <a:endParaRPr b="1">
              <a:solidFill>
                <a:srgbClr val="FF0000"/>
              </a:solidFill>
            </a:endParaRPr>
          </a:p>
          <a:p>
            <a:pPr marL="0" lvl="0" indent="0" algn="l" rtl="0">
              <a:lnSpc>
                <a:spcPct val="120000"/>
              </a:lnSpc>
              <a:spcBef>
                <a:spcPts val="1200"/>
              </a:spcBef>
              <a:spcAft>
                <a:spcPts val="0"/>
              </a:spcAft>
              <a:buClr>
                <a:schemeClr val="dk1"/>
              </a:buClr>
              <a:buSzPts val="1100"/>
              <a:buFont typeface="Arial"/>
              <a:buNone/>
            </a:pPr>
            <a:endParaRPr sz="1050">
              <a:solidFill>
                <a:srgbClr val="0A0A0A"/>
              </a:solidFill>
              <a:latin typeface="Times New Roman"/>
              <a:ea typeface="Times New Roman"/>
              <a:cs typeface="Times New Roman"/>
              <a:sym typeface="Times New Roman"/>
            </a:endParaRPr>
          </a:p>
          <a:p>
            <a:pPr marL="457200" lvl="0" indent="-295275" algn="l" rtl="0">
              <a:lnSpc>
                <a:spcPct val="120000"/>
              </a:lnSpc>
              <a:spcBef>
                <a:spcPts val="1200"/>
              </a:spcBef>
              <a:spcAft>
                <a:spcPts val="0"/>
              </a:spcAft>
              <a:buClr>
                <a:srgbClr val="0A0A0A"/>
              </a:buClr>
              <a:buSzPts val="1050"/>
              <a:buFont typeface="Times New Roman"/>
              <a:buChar char="●"/>
            </a:pPr>
            <a:r>
              <a:rPr lang="en" sz="1050">
                <a:solidFill>
                  <a:srgbClr val="0A0A0A"/>
                </a:solidFill>
                <a:latin typeface="Times New Roman"/>
                <a:ea typeface="Times New Roman"/>
                <a:cs typeface="Times New Roman"/>
                <a:sym typeface="Times New Roman"/>
              </a:rPr>
              <a:t>demonstrate at school, at the workplace, and within the community the attributes of leadership, drive, integrity, and citizenship;</a:t>
            </a:r>
            <a:endParaRPr sz="1050">
              <a:solidFill>
                <a:srgbClr val="0A0A0A"/>
              </a:solidFill>
              <a:latin typeface="Times New Roman"/>
              <a:ea typeface="Times New Roman"/>
              <a:cs typeface="Times New Roman"/>
              <a:sym typeface="Times New Roman"/>
            </a:endParaRPr>
          </a:p>
          <a:p>
            <a:pPr marL="457200" lvl="0" indent="-295275" algn="l" rtl="0">
              <a:lnSpc>
                <a:spcPct val="120000"/>
              </a:lnSpc>
              <a:spcBef>
                <a:spcPts val="0"/>
              </a:spcBef>
              <a:spcAft>
                <a:spcPts val="0"/>
              </a:spcAft>
              <a:buClr>
                <a:srgbClr val="0A0A0A"/>
              </a:buClr>
              <a:buSzPts val="1050"/>
              <a:buFont typeface="Times New Roman"/>
              <a:buChar char="●"/>
            </a:pPr>
            <a:r>
              <a:rPr lang="en" sz="1050">
                <a:solidFill>
                  <a:srgbClr val="0A0A0A"/>
                </a:solidFill>
                <a:latin typeface="Times New Roman"/>
                <a:ea typeface="Times New Roman"/>
                <a:cs typeface="Times New Roman"/>
                <a:sym typeface="Times New Roman"/>
              </a:rPr>
              <a:t>demonstrate strong academic performance (minimum 3.0 grade point average/4.0 scale or equivalent);</a:t>
            </a:r>
            <a:endParaRPr sz="1050">
              <a:solidFill>
                <a:srgbClr val="0A0A0A"/>
              </a:solidFill>
              <a:latin typeface="Times New Roman"/>
              <a:ea typeface="Times New Roman"/>
              <a:cs typeface="Times New Roman"/>
              <a:sym typeface="Times New Roman"/>
            </a:endParaRPr>
          </a:p>
          <a:p>
            <a:pPr marL="457200" lvl="0" indent="-295275" algn="l" rtl="0">
              <a:lnSpc>
                <a:spcPct val="120000"/>
              </a:lnSpc>
              <a:spcBef>
                <a:spcPts val="0"/>
              </a:spcBef>
              <a:spcAft>
                <a:spcPts val="0"/>
              </a:spcAft>
              <a:buClr>
                <a:srgbClr val="0A0A0A"/>
              </a:buClr>
              <a:buSzPts val="1050"/>
              <a:buFont typeface="Times New Roman"/>
              <a:buChar char="●"/>
            </a:pPr>
            <a:r>
              <a:rPr lang="en" sz="1050">
                <a:solidFill>
                  <a:srgbClr val="0A0A0A"/>
                </a:solidFill>
                <a:latin typeface="Times New Roman"/>
                <a:ea typeface="Times New Roman"/>
                <a:cs typeface="Times New Roman"/>
                <a:sym typeface="Times New Roman"/>
              </a:rPr>
              <a:t>be citizens of the United States of America;</a:t>
            </a:r>
            <a:endParaRPr sz="1050">
              <a:solidFill>
                <a:srgbClr val="0A0A0A"/>
              </a:solidFill>
              <a:latin typeface="Times New Roman"/>
              <a:ea typeface="Times New Roman"/>
              <a:cs typeface="Times New Roman"/>
              <a:sym typeface="Times New Roman"/>
            </a:endParaRPr>
          </a:p>
          <a:p>
            <a:pPr marL="457200" lvl="0" indent="-295275" algn="l" rtl="0">
              <a:lnSpc>
                <a:spcPct val="120000"/>
              </a:lnSpc>
              <a:spcBef>
                <a:spcPts val="0"/>
              </a:spcBef>
              <a:spcAft>
                <a:spcPts val="0"/>
              </a:spcAft>
              <a:buClr>
                <a:srgbClr val="0A0A0A"/>
              </a:buClr>
              <a:buSzPts val="1050"/>
              <a:buFont typeface="Times New Roman"/>
              <a:buChar char="●"/>
            </a:pPr>
            <a:r>
              <a:rPr lang="en" sz="1050">
                <a:solidFill>
                  <a:srgbClr val="0A0A0A"/>
                </a:solidFill>
                <a:latin typeface="Times New Roman"/>
                <a:ea typeface="Times New Roman"/>
                <a:cs typeface="Times New Roman"/>
                <a:sym typeface="Times New Roman"/>
              </a:rPr>
              <a:t>be current high school seniors attending high school in the United States (students living on U.S. Armed Forces base and homeschooled students are also eligible); and</a:t>
            </a:r>
            <a:endParaRPr sz="1050">
              <a:solidFill>
                <a:srgbClr val="0A0A0A"/>
              </a:solidFill>
              <a:latin typeface="Times New Roman"/>
              <a:ea typeface="Times New Roman"/>
              <a:cs typeface="Times New Roman"/>
              <a:sym typeface="Times New Roman"/>
            </a:endParaRPr>
          </a:p>
          <a:p>
            <a:pPr marL="457200" lvl="0" indent="-295275" algn="l" rtl="0">
              <a:lnSpc>
                <a:spcPct val="120000"/>
              </a:lnSpc>
              <a:spcBef>
                <a:spcPts val="0"/>
              </a:spcBef>
              <a:spcAft>
                <a:spcPts val="0"/>
              </a:spcAft>
              <a:buClr>
                <a:srgbClr val="0A0A0A"/>
              </a:buClr>
              <a:buSzPts val="1050"/>
              <a:buFont typeface="Times New Roman"/>
              <a:buChar char="●"/>
            </a:pPr>
            <a:r>
              <a:rPr lang="en" sz="1050">
                <a:solidFill>
                  <a:srgbClr val="0A0A0A"/>
                </a:solidFill>
                <a:latin typeface="Times New Roman"/>
                <a:ea typeface="Times New Roman"/>
                <a:cs typeface="Times New Roman"/>
                <a:sym typeface="Times New Roman"/>
              </a:rPr>
              <a:t>plan to enroll in a full-time undergraduate course of study toward a bachelor’s degree at an accredited four-year college or university in the United States for the entire upcoming academic year.</a:t>
            </a:r>
            <a:endParaRPr sz="1050">
              <a:solidFill>
                <a:srgbClr val="0A0A0A"/>
              </a:solidFill>
              <a:latin typeface="Times New Roman"/>
              <a:ea typeface="Times New Roman"/>
              <a:cs typeface="Times New Roman"/>
              <a:sym typeface="Times New Roman"/>
            </a:endParaRPr>
          </a:p>
          <a:p>
            <a:pPr marL="0" lvl="0" indent="0" algn="l" rtl="0">
              <a:lnSpc>
                <a:spcPct val="120000"/>
              </a:lnSpc>
              <a:spcBef>
                <a:spcPts val="1200"/>
              </a:spcBef>
              <a:spcAft>
                <a:spcPts val="0"/>
              </a:spcAft>
              <a:buClr>
                <a:schemeClr val="dk1"/>
              </a:buClr>
              <a:buSzPts val="1100"/>
              <a:buFont typeface="Arial"/>
              <a:buNone/>
            </a:pPr>
            <a:r>
              <a:rPr lang="en" sz="1050">
                <a:solidFill>
                  <a:srgbClr val="0A0A0A"/>
                </a:solidFill>
                <a:latin typeface="Times New Roman"/>
                <a:ea typeface="Times New Roman"/>
                <a:cs typeface="Times New Roman"/>
                <a:sym typeface="Times New Roman"/>
              </a:rPr>
              <a:t>Semifinalists will be required to provide a recommendation from a community leader, such as a high school principal, elected official or executive director of a nonprofit organization, and must provide documentation to certify academic performance and financial need. Finalists will be interviewed via Skype or telephone by a member of the selection committee. </a:t>
            </a:r>
            <a:r>
              <a:rPr lang="en" sz="1050">
                <a:solidFill>
                  <a:srgbClr val="AB8C48"/>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Learn more about the qualifications of a GE-Reagan Foundation Scholar</a:t>
            </a:r>
            <a:r>
              <a:rPr lang="en" sz="1050">
                <a:solidFill>
                  <a:srgbClr val="0A0A0A"/>
                </a:solidFill>
                <a:latin typeface="Times New Roman"/>
                <a:ea typeface="Times New Roman"/>
                <a:cs typeface="Times New Roman"/>
                <a:sym typeface="Times New Roman"/>
              </a:rPr>
              <a:t>.</a:t>
            </a:r>
            <a:endParaRPr sz="1050">
              <a:solidFill>
                <a:srgbClr val="0A0A0A"/>
              </a:solidFill>
              <a:latin typeface="Times New Roman"/>
              <a:ea typeface="Times New Roman"/>
              <a:cs typeface="Times New Roman"/>
              <a:sym typeface="Times New Roman"/>
            </a:endParaRPr>
          </a:p>
          <a:p>
            <a:pPr marL="0" lvl="0" indent="0" algn="l" rtl="0">
              <a:lnSpc>
                <a:spcPct val="120000"/>
              </a:lnSpc>
              <a:spcBef>
                <a:spcPts val="1200"/>
              </a:spcBef>
              <a:spcAft>
                <a:spcPts val="0"/>
              </a:spcAft>
              <a:buClr>
                <a:schemeClr val="dk1"/>
              </a:buClr>
              <a:buSzPts val="1100"/>
              <a:buFont typeface="Arial"/>
              <a:buNone/>
            </a:pPr>
            <a:r>
              <a:rPr lang="en" sz="1050">
                <a:solidFill>
                  <a:srgbClr val="0A0A0A"/>
                </a:solidFill>
                <a:highlight>
                  <a:srgbClr val="FFFFFF"/>
                </a:highlight>
                <a:latin typeface="Times New Roman"/>
                <a:ea typeface="Times New Roman"/>
                <a:cs typeface="Times New Roman"/>
                <a:sym typeface="Times New Roman"/>
              </a:rPr>
              <a:t>Applicants who have questions about the application process may contact the program’s administrator, Scholarship America, at 1-844-402-0354 and ask for the GE-Reagan Foundation Scholarship Program or email </a:t>
            </a:r>
            <a:r>
              <a:rPr lang="en" sz="1050">
                <a:solidFill>
                  <a:srgbClr val="AB8C48"/>
                </a:solidFill>
                <a:highlight>
                  <a:srgbClr val="FFFFFF"/>
                </a:highlight>
                <a:latin typeface="Times New Roman"/>
                <a:ea typeface="Times New Roman"/>
                <a:cs typeface="Times New Roman"/>
                <a:sym typeface="Times New Roman"/>
              </a:rPr>
              <a:t>ge-reagan@scholarshipamerica.org</a:t>
            </a:r>
            <a:r>
              <a:rPr lang="en" sz="1050">
                <a:solidFill>
                  <a:srgbClr val="0A0A0A"/>
                </a:solidFill>
                <a:highlight>
                  <a:srgbClr val="FFFFFF"/>
                </a:highlight>
                <a:latin typeface="Times New Roman"/>
                <a:ea typeface="Times New Roman"/>
                <a:cs typeface="Times New Roman"/>
                <a:sym typeface="Times New Roman"/>
              </a:rPr>
              <a:t>. Applicants should anticipate a response to inquiries within one business day. Personnel at GE and The Ronald Reagan Presidential Foundation &amp; Institute cannot address applicant questions.</a:t>
            </a:r>
            <a:endParaRPr sz="1050">
              <a:solidFill>
                <a:srgbClr val="0A0A0A"/>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endParaRPr sz="1050">
              <a:solidFill>
                <a:srgbClr val="0A0A0A"/>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150">
              <a:solidFill>
                <a:srgbClr val="0A0A0A"/>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150">
              <a:solidFill>
                <a:srgbClr val="0A0A0A"/>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3"/>
          <p:cNvPicPr preferRelativeResize="0"/>
          <p:nvPr/>
        </p:nvPicPr>
        <p:blipFill>
          <a:blip r:embed="rId3">
            <a:alphaModFix/>
          </a:blip>
          <a:stretch>
            <a:fillRect/>
          </a:stretch>
        </p:blipFill>
        <p:spPr>
          <a:xfrm>
            <a:off x="0" y="0"/>
            <a:ext cx="9144000" cy="4991100"/>
          </a:xfrm>
          <a:prstGeom prst="rect">
            <a:avLst/>
          </a:prstGeom>
          <a:noFill/>
          <a:ln>
            <a:noFill/>
          </a:ln>
        </p:spPr>
      </p:pic>
      <p:sp>
        <p:nvSpPr>
          <p:cNvPr id="117" name="Google Shape;117;p23"/>
          <p:cNvSpPr txBox="1"/>
          <p:nvPr/>
        </p:nvSpPr>
        <p:spPr>
          <a:xfrm>
            <a:off x="1717100" y="780875"/>
            <a:ext cx="3950100" cy="7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solidFill>
                  <a:schemeClr val="hlink"/>
                </a:solidFill>
                <a:hlinkClick r:id="rId4"/>
              </a:rPr>
              <a:t>JFK Profile In Courage Essay Contest</a:t>
            </a:r>
            <a:endParaRPr sz="1600" b="1"/>
          </a:p>
        </p:txBody>
      </p:sp>
      <p:sp>
        <p:nvSpPr>
          <p:cNvPr id="118" name="Google Shape;118;p23"/>
          <p:cNvSpPr txBox="1"/>
          <p:nvPr/>
        </p:nvSpPr>
        <p:spPr>
          <a:xfrm>
            <a:off x="328350" y="1507775"/>
            <a:ext cx="8487300" cy="26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solidFill>
                  <a:schemeClr val="dk1"/>
                </a:solidFill>
              </a:rPr>
              <a:t>Award: Varies</a:t>
            </a:r>
            <a:endParaRPr sz="1500" b="1">
              <a:solidFill>
                <a:schemeClr val="dk1"/>
              </a:solidFill>
            </a:endParaRPr>
          </a:p>
          <a:p>
            <a:pPr marL="0" lvl="0" indent="0" algn="l" rtl="0">
              <a:lnSpc>
                <a:spcPct val="115000"/>
              </a:lnSpc>
              <a:spcBef>
                <a:spcPts val="0"/>
              </a:spcBef>
              <a:spcAft>
                <a:spcPts val="0"/>
              </a:spcAft>
              <a:buNone/>
            </a:pPr>
            <a:r>
              <a:rPr lang="en" sz="1500" b="1">
                <a:solidFill>
                  <a:schemeClr val="dk1"/>
                </a:solidFill>
              </a:rPr>
              <a:t>Deadline:</a:t>
            </a:r>
            <a:r>
              <a:rPr lang="en" sz="1500" b="1">
                <a:solidFill>
                  <a:srgbClr val="FF0000"/>
                </a:solidFill>
              </a:rPr>
              <a:t> January 12,  2024</a:t>
            </a:r>
            <a:endParaRPr sz="1500" b="1">
              <a:solidFill>
                <a:srgbClr val="FF0000"/>
              </a:solidFill>
            </a:endParaRPr>
          </a:p>
          <a:p>
            <a:pPr marL="0" lvl="0" indent="0" algn="l" rtl="0">
              <a:lnSpc>
                <a:spcPct val="115000"/>
              </a:lnSpc>
              <a:spcBef>
                <a:spcPts val="0"/>
              </a:spcBef>
              <a:spcAft>
                <a:spcPts val="0"/>
              </a:spcAft>
              <a:buNone/>
            </a:pPr>
            <a:r>
              <a:rPr lang="en" sz="1500" b="1">
                <a:solidFill>
                  <a:schemeClr val="dk1"/>
                </a:solidFill>
              </a:rPr>
              <a:t>Available to: High School Freshman to High School Senior</a:t>
            </a:r>
            <a:endParaRPr sz="1500" b="1">
              <a:solidFill>
                <a:schemeClr val="dk1"/>
              </a:solidFill>
            </a:endParaRPr>
          </a:p>
          <a:p>
            <a:pPr marL="0" lvl="0" indent="0" algn="l" rtl="0">
              <a:lnSpc>
                <a:spcPct val="115000"/>
              </a:lnSpc>
              <a:spcBef>
                <a:spcPts val="0"/>
              </a:spcBef>
              <a:spcAft>
                <a:spcPts val="0"/>
              </a:spcAft>
              <a:buNone/>
            </a:pPr>
            <a:endParaRPr sz="1500" b="1">
              <a:solidFill>
                <a:schemeClr val="dk1"/>
              </a:solidFill>
            </a:endParaRPr>
          </a:p>
          <a:p>
            <a:pPr marL="0" lvl="0" indent="0" algn="l" rtl="0">
              <a:lnSpc>
                <a:spcPct val="115000"/>
              </a:lnSpc>
              <a:spcBef>
                <a:spcPts val="0"/>
              </a:spcBef>
              <a:spcAft>
                <a:spcPts val="0"/>
              </a:spcAft>
              <a:buNone/>
            </a:pPr>
            <a:r>
              <a:rPr lang="en" sz="1500">
                <a:solidFill>
                  <a:schemeClr val="dk1"/>
                </a:solidFill>
              </a:rPr>
              <a:t>The JFK Profile in Courage Essay Contest is open to high school students.</a:t>
            </a:r>
            <a:endParaRPr sz="1500">
              <a:solidFill>
                <a:schemeClr val="dk1"/>
              </a:solidFill>
            </a:endParaRPr>
          </a:p>
          <a:p>
            <a:pPr marL="0" lvl="0" indent="0" algn="l" rtl="0">
              <a:lnSpc>
                <a:spcPct val="115000"/>
              </a:lnSpc>
              <a:spcBef>
                <a:spcPts val="0"/>
              </a:spcBef>
              <a:spcAft>
                <a:spcPts val="0"/>
              </a:spcAft>
              <a:buNone/>
            </a:pPr>
            <a:r>
              <a:rPr lang="en" sz="1500">
                <a:solidFill>
                  <a:schemeClr val="dk1"/>
                </a:solidFill>
              </a:rPr>
              <a:t>To enter, you must submit a 700- to 1,000-word essay that describes an act of political courage by a U.S. elected official that occurred during or after 1917, the year JFK was born.</a:t>
            </a:r>
            <a:endParaRPr sz="15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4" name="Google Shape;124;p24"/>
          <p:cNvSpPr txBox="1"/>
          <p:nvPr/>
        </p:nvSpPr>
        <p:spPr>
          <a:xfrm>
            <a:off x="282600" y="407400"/>
            <a:ext cx="8578800" cy="47361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1200"/>
              </a:spcBef>
              <a:spcAft>
                <a:spcPts val="0"/>
              </a:spcAft>
              <a:buClr>
                <a:schemeClr val="dk1"/>
              </a:buClr>
              <a:buSzPts val="1100"/>
              <a:buFont typeface="Arial"/>
              <a:buNone/>
            </a:pPr>
            <a:r>
              <a:rPr lang="en" sz="1800" b="1">
                <a:solidFill>
                  <a:srgbClr val="252525"/>
                </a:solidFill>
                <a:highlight>
                  <a:srgbClr val="FFFFFF"/>
                </a:highlight>
              </a:rPr>
              <a:t>I Have a Dream Scholarship</a:t>
            </a:r>
            <a:endParaRPr sz="1800" b="1">
              <a:solidFill>
                <a:srgbClr val="252525"/>
              </a:solidFill>
              <a:highlight>
                <a:srgbClr val="FFFFFF"/>
              </a:highlight>
            </a:endParaRPr>
          </a:p>
          <a:p>
            <a:pPr marL="0" lvl="0" indent="0" algn="l" rtl="0">
              <a:lnSpc>
                <a:spcPct val="160000"/>
              </a:lnSpc>
              <a:spcBef>
                <a:spcPts val="1200"/>
              </a:spcBef>
              <a:spcAft>
                <a:spcPts val="0"/>
              </a:spcAft>
              <a:buClr>
                <a:schemeClr val="dk1"/>
              </a:buClr>
              <a:buSzPts val="1100"/>
              <a:buFont typeface="Arial"/>
              <a:buNone/>
            </a:pPr>
            <a:r>
              <a:rPr lang="en" sz="1200" b="1">
                <a:solidFill>
                  <a:srgbClr val="252525"/>
                </a:solidFill>
              </a:rPr>
              <a:t>Application Deadline:</a:t>
            </a:r>
            <a:r>
              <a:rPr lang="en" sz="1200">
                <a:solidFill>
                  <a:srgbClr val="252525"/>
                </a:solidFill>
              </a:rPr>
              <a:t> </a:t>
            </a:r>
            <a:r>
              <a:rPr lang="en" sz="1200" b="1">
                <a:solidFill>
                  <a:srgbClr val="FF0000"/>
                </a:solidFill>
              </a:rPr>
              <a:t>January 31, 2024</a:t>
            </a:r>
            <a:endParaRPr sz="1200" b="1">
              <a:solidFill>
                <a:srgbClr val="FF0000"/>
              </a:solidFill>
            </a:endParaRPr>
          </a:p>
          <a:p>
            <a:pPr marL="0" lvl="0" indent="0" algn="l" rtl="0">
              <a:lnSpc>
                <a:spcPct val="160000"/>
              </a:lnSpc>
              <a:spcBef>
                <a:spcPts val="1800"/>
              </a:spcBef>
              <a:spcAft>
                <a:spcPts val="0"/>
              </a:spcAft>
              <a:buClr>
                <a:schemeClr val="dk1"/>
              </a:buClr>
              <a:buSzPts val="1100"/>
              <a:buFont typeface="Arial"/>
              <a:buNone/>
            </a:pPr>
            <a:r>
              <a:rPr lang="en" sz="1200" b="1">
                <a:solidFill>
                  <a:srgbClr val="252525"/>
                </a:solidFill>
              </a:rPr>
              <a:t>Award Amount(s):</a:t>
            </a:r>
            <a:r>
              <a:rPr lang="en" sz="1200">
                <a:solidFill>
                  <a:srgbClr val="252525"/>
                </a:solidFill>
              </a:rPr>
              <a:t> $1,500</a:t>
            </a:r>
            <a:br>
              <a:rPr lang="en" sz="1200">
                <a:solidFill>
                  <a:srgbClr val="252525"/>
                </a:solidFill>
              </a:rPr>
            </a:br>
            <a:r>
              <a:rPr lang="en" sz="1200" b="1">
                <a:solidFill>
                  <a:srgbClr val="252525"/>
                </a:solidFill>
              </a:rPr>
              <a:t>Website: </a:t>
            </a:r>
            <a:r>
              <a:rPr lang="en" sz="1200">
                <a:solidFill>
                  <a:srgbClr val="EE3224"/>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 Have a Dream Scholarship</a:t>
            </a:r>
            <a:endParaRPr sz="1200">
              <a:solidFill>
                <a:srgbClr val="EE3224"/>
              </a:solidFill>
            </a:endParaRPr>
          </a:p>
          <a:p>
            <a:pPr marL="0" lvl="0" indent="0" algn="l" rtl="0">
              <a:lnSpc>
                <a:spcPct val="160000"/>
              </a:lnSpc>
              <a:spcBef>
                <a:spcPts val="1800"/>
              </a:spcBef>
              <a:spcAft>
                <a:spcPts val="0"/>
              </a:spcAft>
              <a:buClr>
                <a:schemeClr val="dk1"/>
              </a:buClr>
              <a:buSzPts val="1100"/>
              <a:buFont typeface="Arial"/>
              <a:buNone/>
            </a:pPr>
            <a:r>
              <a:rPr lang="en" sz="1200" b="1">
                <a:solidFill>
                  <a:srgbClr val="252525"/>
                </a:solidFill>
              </a:rPr>
              <a:t>Details:</a:t>
            </a:r>
            <a:r>
              <a:rPr lang="en" sz="1200">
                <a:solidFill>
                  <a:srgbClr val="252525"/>
                </a:solidFill>
              </a:rPr>
              <a:t> Let your dreams be your muse – and your ticket to free money for school. One “dreamer” in our I Have a Dream Scholarship will receive $1,500 to help make his or her educational dream come true.</a:t>
            </a:r>
            <a:br>
              <a:rPr lang="en" sz="1200">
                <a:solidFill>
                  <a:srgbClr val="252525"/>
                </a:solidFill>
              </a:rPr>
            </a:br>
            <a:r>
              <a:rPr lang="en" sz="1200" b="1">
                <a:solidFill>
                  <a:srgbClr val="252525"/>
                </a:solidFill>
              </a:rPr>
              <a:t>Eligibility Requirements:</a:t>
            </a:r>
            <a:endParaRPr sz="1200" b="1">
              <a:solidFill>
                <a:srgbClr val="252525"/>
              </a:solidFill>
            </a:endParaRPr>
          </a:p>
          <a:p>
            <a:pPr marL="457200" lvl="0" indent="-304800" algn="l" rtl="0">
              <a:lnSpc>
                <a:spcPct val="160000"/>
              </a:lnSpc>
              <a:spcBef>
                <a:spcPts val="1800"/>
              </a:spcBef>
              <a:spcAft>
                <a:spcPts val="0"/>
              </a:spcAft>
              <a:buClr>
                <a:srgbClr val="252525"/>
              </a:buClr>
              <a:buSzPts val="1200"/>
              <a:buChar char="●"/>
            </a:pPr>
            <a:r>
              <a:rPr lang="en" sz="1200">
                <a:solidFill>
                  <a:srgbClr val="252525"/>
                </a:solidFill>
              </a:rPr>
              <a:t>Must be a legal U.S. resident.</a:t>
            </a:r>
            <a:endParaRPr sz="1200">
              <a:solidFill>
                <a:srgbClr val="252525"/>
              </a:solidFill>
            </a:endParaRPr>
          </a:p>
          <a:p>
            <a:pPr marL="457200" lvl="0" indent="-304800" algn="l" rtl="0">
              <a:lnSpc>
                <a:spcPct val="160000"/>
              </a:lnSpc>
              <a:spcBef>
                <a:spcPts val="0"/>
              </a:spcBef>
              <a:spcAft>
                <a:spcPts val="0"/>
              </a:spcAft>
              <a:buClr>
                <a:srgbClr val="252525"/>
              </a:buClr>
              <a:buSzPts val="1200"/>
              <a:buChar char="●"/>
            </a:pPr>
            <a:r>
              <a:rPr lang="en" sz="1200">
                <a:solidFill>
                  <a:srgbClr val="252525"/>
                </a:solidFill>
              </a:rPr>
              <a:t>Must be a resident of one of the 50 United States or the District of Columbia.</a:t>
            </a:r>
            <a:r>
              <a:rPr lang="en" sz="1200">
                <a:solidFill>
                  <a:srgbClr val="252525"/>
                </a:solidFill>
                <a:highlight>
                  <a:srgbClr val="FFFFFF"/>
                </a:highlight>
              </a:rPr>
              <a:t/>
            </a:r>
            <a:br>
              <a:rPr lang="en" sz="1200">
                <a:solidFill>
                  <a:srgbClr val="252525"/>
                </a:solidFill>
                <a:highlight>
                  <a:srgbClr val="FFFFFF"/>
                </a:highlight>
              </a:rPr>
            </a:br>
            <a:r>
              <a:rPr lang="en" sz="1100" b="1">
                <a:solidFill>
                  <a:srgbClr val="333333"/>
                </a:solidFill>
                <a:highlight>
                  <a:srgbClr val="FFFFFF"/>
                </a:highlight>
              </a:rPr>
              <a:t>Submit an online written response to the question:</a:t>
            </a:r>
            <a:endParaRPr sz="1100" b="1">
              <a:solidFill>
                <a:srgbClr val="333333"/>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100">
                <a:solidFill>
                  <a:srgbClr val="333333"/>
                </a:solidFill>
                <a:highlight>
                  <a:srgbClr val="FFFFFF"/>
                </a:highlight>
              </a:rPr>
              <a:t>"We want to know... what do you dream about? Whether it's some bizarre dream you had last week, or your hopes for the future, share your dreams with us for a chance to win $1,500 for college." (250 words or less)</a:t>
            </a:r>
            <a:endParaRPr sz="1100">
              <a:solidFill>
                <a:srgbClr val="333333"/>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100">
                <a:solidFill>
                  <a:srgbClr val="333333"/>
                </a:solidFill>
                <a:highlight>
                  <a:srgbClr val="FFFFFF"/>
                </a:highlight>
              </a:rPr>
              <a:t>The I Have a Dream Scholarship winner will be notified by email or phone on or around April 30, 2021.</a:t>
            </a:r>
            <a:endParaRPr sz="1100">
              <a:solidFill>
                <a:srgbClr val="333333"/>
              </a:solidFill>
              <a:highlight>
                <a:srgbClr val="FFFFFF"/>
              </a:highlight>
            </a:endParaRPr>
          </a:p>
          <a:p>
            <a:pPr marL="0" lvl="0" indent="0" algn="l" rtl="0">
              <a:lnSpc>
                <a:spcPct val="160000"/>
              </a:lnSpc>
              <a:spcBef>
                <a:spcPts val="1200"/>
              </a:spcBef>
              <a:spcAft>
                <a:spcPts val="0"/>
              </a:spcAft>
              <a:buNone/>
            </a:pPr>
            <a:endParaRPr sz="1200">
              <a:solidFill>
                <a:srgbClr val="252525"/>
              </a:solidFill>
              <a:highlight>
                <a:srgbClr val="FFFFFF"/>
              </a:highlight>
            </a:endParaRPr>
          </a:p>
          <a:p>
            <a:pPr marL="457200" lvl="0" indent="0" algn="l" rtl="0">
              <a:lnSpc>
                <a:spcPct val="160000"/>
              </a:lnSpc>
              <a:spcBef>
                <a:spcPts val="0"/>
              </a:spcBef>
              <a:spcAft>
                <a:spcPts val="0"/>
              </a:spcAft>
              <a:buNone/>
            </a:pPr>
            <a:endParaRPr sz="1200">
              <a:solidFill>
                <a:srgbClr val="252525"/>
              </a:solidFill>
              <a:highlight>
                <a:srgbClr val="FFFFFF"/>
              </a:highlight>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a:blip r:embed="rId3">
            <a:alphaModFix/>
          </a:blip>
          <a:stretch>
            <a:fillRect/>
          </a:stretch>
        </p:blipFill>
        <p:spPr>
          <a:xfrm>
            <a:off x="0" y="0"/>
            <a:ext cx="9144000" cy="5211100"/>
          </a:xfrm>
          <a:prstGeom prst="rect">
            <a:avLst/>
          </a:prstGeom>
          <a:noFill/>
          <a:ln>
            <a:noFill/>
          </a:ln>
        </p:spPr>
      </p:pic>
      <p:sp>
        <p:nvSpPr>
          <p:cNvPr id="130" name="Google Shape;130;p25"/>
          <p:cNvSpPr txBox="1"/>
          <p:nvPr/>
        </p:nvSpPr>
        <p:spPr>
          <a:xfrm>
            <a:off x="2236350" y="615525"/>
            <a:ext cx="5064600" cy="6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hlinkClick r:id="rId4"/>
              </a:rPr>
              <a:t>RAC Make-A-Difference Scholarship</a:t>
            </a:r>
            <a:r>
              <a:rPr lang="en" b="1"/>
              <a:t> </a:t>
            </a:r>
            <a:r>
              <a:rPr lang="en" sz="1200" b="1"/>
              <a:t>   </a:t>
            </a:r>
            <a:br>
              <a:rPr lang="en" sz="1200" b="1"/>
            </a:br>
            <a:r>
              <a:rPr lang="en" sz="1150" b="1">
                <a:solidFill>
                  <a:srgbClr val="333333"/>
                </a:solidFill>
                <a:highlight>
                  <a:srgbClr val="FFFFFF"/>
                </a:highlight>
              </a:rPr>
              <a:t>Please check back in </a:t>
            </a:r>
            <a:r>
              <a:rPr lang="en" sz="1150" b="1">
                <a:solidFill>
                  <a:srgbClr val="FF0000"/>
                </a:solidFill>
                <a:highlight>
                  <a:srgbClr val="FFFFFF"/>
                </a:highlight>
              </a:rPr>
              <a:t>Dec 2023</a:t>
            </a:r>
            <a:r>
              <a:rPr lang="en" sz="1150" b="1">
                <a:solidFill>
                  <a:srgbClr val="333333"/>
                </a:solidFill>
                <a:highlight>
                  <a:srgbClr val="FFFFFF"/>
                </a:highlight>
              </a:rPr>
              <a:t> for updated program information</a:t>
            </a:r>
            <a:endParaRPr sz="1150" b="1">
              <a:solidFill>
                <a:srgbClr val="333333"/>
              </a:solidFill>
              <a:highlight>
                <a:srgbClr val="FFFFFF"/>
              </a:highlight>
            </a:endParaRPr>
          </a:p>
          <a:p>
            <a:pPr marL="0" lvl="0" indent="0" algn="l" rtl="0">
              <a:spcBef>
                <a:spcPts val="0"/>
              </a:spcBef>
              <a:spcAft>
                <a:spcPts val="0"/>
              </a:spcAft>
              <a:buNone/>
            </a:pPr>
            <a:endParaRPr b="1"/>
          </a:p>
        </p:txBody>
      </p:sp>
      <p:sp>
        <p:nvSpPr>
          <p:cNvPr id="131" name="Google Shape;131;p25"/>
          <p:cNvSpPr txBox="1"/>
          <p:nvPr/>
        </p:nvSpPr>
        <p:spPr>
          <a:xfrm>
            <a:off x="0" y="1124925"/>
            <a:ext cx="8934900" cy="40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rgbClr val="414141"/>
                </a:solidFill>
                <a:highlight>
                  <a:srgbClr val="FFFFFF"/>
                </a:highlight>
              </a:rPr>
              <a:t>Eligibility</a:t>
            </a:r>
            <a:endParaRPr sz="1300" b="1">
              <a:solidFill>
                <a:srgbClr val="414141"/>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100">
                <a:solidFill>
                  <a:srgbClr val="333333"/>
                </a:solidFill>
              </a:rPr>
              <a:t>Applicants to the Make A Difference Scholarship Program must be:</a:t>
            </a:r>
            <a:endParaRPr sz="1100">
              <a:solidFill>
                <a:srgbClr val="333333"/>
              </a:solidFill>
            </a:endParaRPr>
          </a:p>
          <a:p>
            <a:pPr marL="914400" lvl="0" indent="-298450" algn="l" rtl="0">
              <a:lnSpc>
                <a:spcPct val="115000"/>
              </a:lnSpc>
              <a:spcBef>
                <a:spcPts val="1000"/>
              </a:spcBef>
              <a:spcAft>
                <a:spcPts val="0"/>
              </a:spcAft>
              <a:buClr>
                <a:srgbClr val="333333"/>
              </a:buClr>
              <a:buSzPts val="1100"/>
              <a:buChar char="●"/>
            </a:pPr>
            <a:r>
              <a:rPr lang="en" sz="1100">
                <a:solidFill>
                  <a:srgbClr val="333333"/>
                </a:solidFill>
              </a:rPr>
              <a:t>Customers in good standing (current customers or customers within the past two years) of Rent-A-Center (includes corporate Rent-A-Center and Rent-A-Center Franchise locations), </a:t>
            </a:r>
            <a:r>
              <a:rPr lang="en" sz="1100" i="1">
                <a:solidFill>
                  <a:srgbClr val="333333"/>
                </a:solidFill>
              </a:rPr>
              <a:t>Get it Now!</a:t>
            </a:r>
            <a:r>
              <a:rPr lang="en" sz="1100">
                <a:solidFill>
                  <a:srgbClr val="333333"/>
                </a:solidFill>
              </a:rPr>
              <a:t>, Home Choice or Acceptance NOW.</a:t>
            </a:r>
            <a:br>
              <a:rPr lang="en" sz="1100">
                <a:solidFill>
                  <a:srgbClr val="333333"/>
                </a:solidFill>
              </a:rPr>
            </a:br>
            <a:r>
              <a:rPr lang="en" sz="1100">
                <a:solidFill>
                  <a:srgbClr val="333333"/>
                </a:solidFill>
              </a:rPr>
              <a:t>OR</a:t>
            </a:r>
            <a:endParaRPr sz="1100">
              <a:solidFill>
                <a:srgbClr val="333333"/>
              </a:solidFill>
            </a:endParaRPr>
          </a:p>
          <a:p>
            <a:pPr marL="914400" lvl="0" indent="-298450" algn="l" rtl="0">
              <a:lnSpc>
                <a:spcPct val="115000"/>
              </a:lnSpc>
              <a:spcBef>
                <a:spcPts val="0"/>
              </a:spcBef>
              <a:spcAft>
                <a:spcPts val="0"/>
              </a:spcAft>
              <a:buClr>
                <a:srgbClr val="333333"/>
              </a:buClr>
              <a:buSzPts val="1100"/>
              <a:buChar char="●"/>
            </a:pPr>
            <a:r>
              <a:rPr lang="en" sz="1100">
                <a:solidFill>
                  <a:srgbClr val="333333"/>
                </a:solidFill>
              </a:rPr>
              <a:t>Spouses or dependent children of the above customers who are living in the customer’s household.</a:t>
            </a:r>
            <a:br>
              <a:rPr lang="en" sz="1100">
                <a:solidFill>
                  <a:srgbClr val="333333"/>
                </a:solidFill>
              </a:rPr>
            </a:br>
            <a:r>
              <a:rPr lang="en" sz="1100">
                <a:solidFill>
                  <a:srgbClr val="333333"/>
                </a:solidFill>
              </a:rPr>
              <a:t>OR</a:t>
            </a:r>
            <a:endParaRPr sz="1100">
              <a:solidFill>
                <a:srgbClr val="333333"/>
              </a:solidFill>
            </a:endParaRPr>
          </a:p>
          <a:p>
            <a:pPr marL="914400" lvl="0" indent="-298450" algn="l" rtl="0">
              <a:lnSpc>
                <a:spcPct val="115000"/>
              </a:lnSpc>
              <a:spcBef>
                <a:spcPts val="0"/>
              </a:spcBef>
              <a:spcAft>
                <a:spcPts val="0"/>
              </a:spcAft>
              <a:buClr>
                <a:srgbClr val="333333"/>
              </a:buClr>
              <a:buSzPts val="1100"/>
              <a:buChar char="●"/>
            </a:pPr>
            <a:r>
              <a:rPr lang="en" sz="1100">
                <a:solidFill>
                  <a:srgbClr val="333333"/>
                </a:solidFill>
              </a:rPr>
              <a:t>Dependent children, 25 years of age or younger, of current employees of Rent-A-Center (includes corporate Rent-A-Center and Rent-A-Center Franchise locations), </a:t>
            </a:r>
            <a:r>
              <a:rPr lang="en" sz="1100" i="1">
                <a:solidFill>
                  <a:srgbClr val="333333"/>
                </a:solidFill>
              </a:rPr>
              <a:t>Get it Now!</a:t>
            </a:r>
            <a:r>
              <a:rPr lang="en" sz="1100">
                <a:solidFill>
                  <a:srgbClr val="333333"/>
                </a:solidFill>
              </a:rPr>
              <a:t>, Home Choice, Acceptance NOW or RAC Field Support Center who have been continuously employed for at least one year on February 1, 2019.</a:t>
            </a:r>
            <a:br>
              <a:rPr lang="en" sz="1100">
                <a:solidFill>
                  <a:srgbClr val="333333"/>
                </a:solidFill>
              </a:rPr>
            </a:br>
            <a:r>
              <a:rPr lang="en" sz="1100">
                <a:solidFill>
                  <a:srgbClr val="333333"/>
                </a:solidFill>
              </a:rPr>
              <a:t>OR</a:t>
            </a:r>
            <a:endParaRPr sz="1100">
              <a:solidFill>
                <a:srgbClr val="333333"/>
              </a:solidFill>
            </a:endParaRPr>
          </a:p>
          <a:p>
            <a:pPr marL="914400" lvl="0" indent="-298450" algn="l" rtl="0">
              <a:lnSpc>
                <a:spcPct val="115000"/>
              </a:lnSpc>
              <a:spcBef>
                <a:spcPts val="0"/>
              </a:spcBef>
              <a:spcAft>
                <a:spcPts val="0"/>
              </a:spcAft>
              <a:buClr>
                <a:srgbClr val="333333"/>
              </a:buClr>
              <a:buSzPts val="1100"/>
              <a:buChar char="●"/>
            </a:pPr>
            <a:r>
              <a:rPr lang="en" sz="1100">
                <a:solidFill>
                  <a:srgbClr val="333333"/>
                </a:solidFill>
              </a:rPr>
              <a:t>Dependent children, age 25 or younger, of current Rent-A-Center Franchise owners</a:t>
            </a:r>
            <a:br>
              <a:rPr lang="en" sz="1100">
                <a:solidFill>
                  <a:srgbClr val="333333"/>
                </a:solidFill>
              </a:rPr>
            </a:br>
            <a:r>
              <a:rPr lang="en" sz="1100">
                <a:solidFill>
                  <a:srgbClr val="333333"/>
                </a:solidFill>
                <a:highlight>
                  <a:srgbClr val="FFFFFF"/>
                </a:highlight>
              </a:rPr>
              <a:t/>
            </a:r>
            <a:br>
              <a:rPr lang="en" sz="1100">
                <a:solidFill>
                  <a:srgbClr val="333333"/>
                </a:solidFill>
                <a:highlight>
                  <a:srgbClr val="FFFFFF"/>
                </a:highlight>
              </a:rPr>
            </a:br>
            <a:r>
              <a:rPr lang="en" sz="1100">
                <a:solidFill>
                  <a:srgbClr val="333333"/>
                </a:solidFill>
                <a:highlight>
                  <a:srgbClr val="FFFFFF"/>
                </a:highlight>
              </a:rPr>
              <a:t>Applicants must live in the U.S. or Puerto Rico.  Applicants must be high school seniors or graduates who plan to enroll or students already enrolled in full-time undergraduate study at an accredited two- or four-year college, university or vocational-technical school in the United States or Puerto Rico for the entire upcoming academic year. Applicants must be studying to obtain their first bachelor’s degree.  Applicants must have a minimum cumulative grade point average of at least 2.00 on a 4.00 scale (or its equivalent).</a:t>
            </a:r>
            <a:endParaRPr sz="1100">
              <a:solidFill>
                <a:srgbClr val="333333"/>
              </a:solidFill>
              <a:highlight>
                <a:srgbClr val="FFFFFF"/>
              </a:highlight>
            </a:endParaRPr>
          </a:p>
          <a:p>
            <a:pPr marL="0" lvl="0" indent="0" algn="l" rtl="0">
              <a:spcBef>
                <a:spcPts val="24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0" y="0"/>
            <a:ext cx="9144000" cy="4991100"/>
          </a:xfrm>
          <a:prstGeom prst="rect">
            <a:avLst/>
          </a:prstGeom>
          <a:noFill/>
          <a:ln>
            <a:noFill/>
          </a:ln>
        </p:spPr>
      </p:pic>
      <p:sp>
        <p:nvSpPr>
          <p:cNvPr id="137" name="Google Shape;137;p26"/>
          <p:cNvSpPr txBox="1"/>
          <p:nvPr/>
        </p:nvSpPr>
        <p:spPr>
          <a:xfrm>
            <a:off x="376625" y="341575"/>
            <a:ext cx="8338200" cy="45195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1200"/>
              </a:spcBef>
              <a:spcAft>
                <a:spcPts val="0"/>
              </a:spcAft>
              <a:buClr>
                <a:schemeClr val="dk1"/>
              </a:buClr>
              <a:buSzPts val="1100"/>
              <a:buFont typeface="Arial"/>
              <a:buNone/>
            </a:pPr>
            <a:r>
              <a:rPr lang="en" sz="1800" b="1">
                <a:solidFill>
                  <a:srgbClr val="252525"/>
                </a:solidFill>
                <a:highlight>
                  <a:srgbClr val="FFFFFF"/>
                </a:highlight>
              </a:rPr>
              <a:t>The Sam Haskell Scholarship</a:t>
            </a:r>
            <a:endParaRPr sz="1800" b="1">
              <a:solidFill>
                <a:srgbClr val="252525"/>
              </a:solidFill>
              <a:highlight>
                <a:srgbClr val="FFFFFF"/>
              </a:highlight>
            </a:endParaRPr>
          </a:p>
          <a:p>
            <a:pPr marL="0" lvl="0" indent="0" algn="l" rtl="0">
              <a:lnSpc>
                <a:spcPct val="160000"/>
              </a:lnSpc>
              <a:spcBef>
                <a:spcPts val="1200"/>
              </a:spcBef>
              <a:spcAft>
                <a:spcPts val="0"/>
              </a:spcAft>
              <a:buClr>
                <a:schemeClr val="dk1"/>
              </a:buClr>
              <a:buSzPts val="1100"/>
              <a:buFont typeface="Arial"/>
              <a:buNone/>
            </a:pPr>
            <a:r>
              <a:rPr lang="en" sz="1200" b="1">
                <a:solidFill>
                  <a:srgbClr val="252525"/>
                </a:solidFill>
              </a:rPr>
              <a:t>Application Deadline:</a:t>
            </a:r>
            <a:r>
              <a:rPr lang="en" sz="1200">
                <a:solidFill>
                  <a:srgbClr val="252525"/>
                </a:solidFill>
              </a:rPr>
              <a:t> </a:t>
            </a:r>
            <a:r>
              <a:rPr lang="en" sz="1200" b="1">
                <a:solidFill>
                  <a:srgbClr val="FF0000"/>
                </a:solidFill>
              </a:rPr>
              <a:t>March 1, 2024</a:t>
            </a:r>
            <a:r>
              <a:rPr lang="en" sz="1200">
                <a:solidFill>
                  <a:srgbClr val="252525"/>
                </a:solidFill>
              </a:rPr>
              <a:t/>
            </a:r>
            <a:br>
              <a:rPr lang="en" sz="1200">
                <a:solidFill>
                  <a:srgbClr val="252525"/>
                </a:solidFill>
              </a:rPr>
            </a:br>
            <a:r>
              <a:rPr lang="en" sz="1200" b="1">
                <a:solidFill>
                  <a:srgbClr val="252525"/>
                </a:solidFill>
              </a:rPr>
              <a:t>Award Amount(s):</a:t>
            </a:r>
            <a:r>
              <a:rPr lang="en" sz="1200">
                <a:solidFill>
                  <a:srgbClr val="252525"/>
                </a:solidFill>
              </a:rPr>
              <a:t> $1,000</a:t>
            </a:r>
            <a:br>
              <a:rPr lang="en" sz="1200">
                <a:solidFill>
                  <a:srgbClr val="252525"/>
                </a:solidFill>
              </a:rPr>
            </a:br>
            <a:r>
              <a:rPr lang="en" sz="1200" b="1">
                <a:solidFill>
                  <a:srgbClr val="252525"/>
                </a:solidFill>
              </a:rPr>
              <a:t>Website:</a:t>
            </a:r>
            <a:r>
              <a:rPr lang="en" sz="1200">
                <a:solidFill>
                  <a:srgbClr val="252525"/>
                </a:solidFill>
              </a:rPr>
              <a:t> </a:t>
            </a:r>
            <a:r>
              <a:rPr lang="en" sz="1200">
                <a:solidFill>
                  <a:srgbClr val="EE3224"/>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Sam Haskell Scholarship</a:t>
            </a:r>
            <a:endParaRPr sz="1200">
              <a:solidFill>
                <a:srgbClr val="EE3224"/>
              </a:solidFill>
            </a:endParaRPr>
          </a:p>
          <a:p>
            <a:pPr marL="0" lvl="0" indent="0" algn="l" rtl="0">
              <a:lnSpc>
                <a:spcPct val="160000"/>
              </a:lnSpc>
              <a:spcBef>
                <a:spcPts val="1800"/>
              </a:spcBef>
              <a:spcAft>
                <a:spcPts val="0"/>
              </a:spcAft>
              <a:buClr>
                <a:schemeClr val="dk1"/>
              </a:buClr>
              <a:buSzPts val="1100"/>
              <a:buFont typeface="Arial"/>
              <a:buNone/>
            </a:pPr>
            <a:r>
              <a:rPr lang="en" sz="1200" b="1">
                <a:solidFill>
                  <a:srgbClr val="252525"/>
                </a:solidFill>
              </a:rPr>
              <a:t>Details:</a:t>
            </a:r>
            <a:r>
              <a:rPr lang="en" sz="1200">
                <a:solidFill>
                  <a:srgbClr val="252525"/>
                </a:solidFill>
              </a:rPr>
              <a:t> Sam Haskell founded this annual scholarship with the understanding that many students do not have the financial means to further their education. The Sam Haskell Scholarship will award one high school senior, current college, or graduate student with a $1,000 scholarship.</a:t>
            </a:r>
            <a:endParaRPr sz="1200">
              <a:solidFill>
                <a:srgbClr val="252525"/>
              </a:solidFill>
            </a:endParaRPr>
          </a:p>
          <a:p>
            <a:pPr marL="0" lvl="0" indent="0" algn="l" rtl="0">
              <a:lnSpc>
                <a:spcPct val="160000"/>
              </a:lnSpc>
              <a:spcBef>
                <a:spcPts val="1800"/>
              </a:spcBef>
              <a:spcAft>
                <a:spcPts val="0"/>
              </a:spcAft>
              <a:buClr>
                <a:schemeClr val="dk1"/>
              </a:buClr>
              <a:buSzPts val="1100"/>
              <a:buFont typeface="Arial"/>
              <a:buNone/>
            </a:pPr>
            <a:r>
              <a:rPr lang="en" sz="1200" b="1">
                <a:solidFill>
                  <a:srgbClr val="252525"/>
                </a:solidFill>
              </a:rPr>
              <a:t>Eligibility Requirements:</a:t>
            </a:r>
            <a:endParaRPr sz="1200" b="1">
              <a:solidFill>
                <a:srgbClr val="252525"/>
              </a:solidFill>
            </a:endParaRPr>
          </a:p>
          <a:p>
            <a:pPr marL="457200" lvl="0" indent="-304800" algn="l" rtl="0">
              <a:lnSpc>
                <a:spcPct val="160000"/>
              </a:lnSpc>
              <a:spcBef>
                <a:spcPts val="1800"/>
              </a:spcBef>
              <a:spcAft>
                <a:spcPts val="0"/>
              </a:spcAft>
              <a:buClr>
                <a:srgbClr val="252525"/>
              </a:buClr>
              <a:buSzPts val="1200"/>
              <a:buChar char="●"/>
            </a:pPr>
            <a:r>
              <a:rPr lang="en" sz="1200">
                <a:solidFill>
                  <a:srgbClr val="252525"/>
                </a:solidFill>
                <a:highlight>
                  <a:srgbClr val="FFFFFF"/>
                </a:highlight>
              </a:rPr>
              <a:t>Current high school senior with a college or university acceptance.</a:t>
            </a:r>
            <a:endParaRPr sz="1200">
              <a:solidFill>
                <a:srgbClr val="252525"/>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200">
                <a:solidFill>
                  <a:srgbClr val="252525"/>
                </a:solidFill>
                <a:highlight>
                  <a:srgbClr val="FFFFFF"/>
                </a:highlight>
              </a:rPr>
              <a:t>Current college or graduate student.</a:t>
            </a:r>
            <a:endParaRPr sz="1200">
              <a:solidFill>
                <a:srgbClr val="252525"/>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200">
                <a:solidFill>
                  <a:srgbClr val="252525"/>
                </a:solidFill>
                <a:highlight>
                  <a:srgbClr val="FFFFFF"/>
                </a:highlight>
              </a:rPr>
              <a:t>Must provide proof of enrollment or acceptance.</a:t>
            </a:r>
            <a:endParaRPr sz="1200">
              <a:solidFill>
                <a:srgbClr val="252525"/>
              </a:solidFill>
              <a:highlight>
                <a:srgbClr val="FFFFFF"/>
              </a:highlight>
            </a:endParaRPr>
          </a:p>
          <a:p>
            <a:pPr marL="0" lvl="0" indent="0" algn="l" rtl="0">
              <a:spcBef>
                <a:spcPts val="24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7"/>
          <p:cNvPicPr preferRelativeResize="0"/>
          <p:nvPr/>
        </p:nvPicPr>
        <p:blipFill>
          <a:blip r:embed="rId3">
            <a:alphaModFix/>
          </a:blip>
          <a:stretch>
            <a:fillRect/>
          </a:stretch>
        </p:blipFill>
        <p:spPr>
          <a:xfrm>
            <a:off x="0" y="0"/>
            <a:ext cx="9144000" cy="4991100"/>
          </a:xfrm>
          <a:prstGeom prst="rect">
            <a:avLst/>
          </a:prstGeom>
          <a:noFill/>
          <a:ln>
            <a:noFill/>
          </a:ln>
        </p:spPr>
      </p:pic>
      <p:sp>
        <p:nvSpPr>
          <p:cNvPr id="143" name="Google Shape;143;p27"/>
          <p:cNvSpPr txBox="1"/>
          <p:nvPr/>
        </p:nvSpPr>
        <p:spPr>
          <a:xfrm>
            <a:off x="778350" y="1263975"/>
            <a:ext cx="5724900" cy="61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u="sng">
                <a:solidFill>
                  <a:schemeClr val="hlink"/>
                </a:solidFill>
                <a:hlinkClick r:id="rId4"/>
              </a:rPr>
              <a:t>Annual Create-A-Greeting-Card $10,000 Scholarship Contest</a:t>
            </a:r>
            <a:endParaRPr sz="1800" b="1"/>
          </a:p>
        </p:txBody>
      </p:sp>
      <p:sp>
        <p:nvSpPr>
          <p:cNvPr id="144" name="Google Shape;144;p27"/>
          <p:cNvSpPr txBox="1"/>
          <p:nvPr/>
        </p:nvSpPr>
        <p:spPr>
          <a:xfrm>
            <a:off x="436275" y="1733475"/>
            <a:ext cx="7822200" cy="20076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a:solidFill>
                  <a:schemeClr val="dk1"/>
                </a:solidFill>
              </a:rPr>
              <a:t>Submit original photo, artwork or computer graphics for the front of a greeting card.</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Deadline: </a:t>
            </a:r>
            <a:r>
              <a:rPr lang="en" b="1">
                <a:solidFill>
                  <a:srgbClr val="FF0000"/>
                </a:solidFill>
              </a:rPr>
              <a:t>3/1/24</a:t>
            </a:r>
            <a:r>
              <a:rPr lang="en">
                <a:solidFill>
                  <a:schemeClr val="dk1"/>
                </a:solidFill>
              </a:rPr>
              <a:t>.</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Winner will be announced May 13th, 2022.</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Age Eligibility: Must be 14 years or older at time of entry and be enrolled in High School, College, University or Homeschool.</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The finalists will again be decided by voting!</a:t>
            </a:r>
            <a:endParaRPr>
              <a:solidFill>
                <a:schemeClr val="dk1"/>
              </a:solidFill>
            </a:endParaRPr>
          </a:p>
          <a:p>
            <a:pPr marL="0" lvl="0" indent="0" algn="l" rtl="0">
              <a:spcBef>
                <a:spcPts val="8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a:blip r:embed="rId3">
            <a:alphaModFix/>
          </a:blip>
          <a:stretch>
            <a:fillRect/>
          </a:stretch>
        </p:blipFill>
        <p:spPr>
          <a:xfrm>
            <a:off x="0" y="0"/>
            <a:ext cx="9144000" cy="4991100"/>
          </a:xfrm>
          <a:prstGeom prst="rect">
            <a:avLst/>
          </a:prstGeom>
          <a:noFill/>
          <a:ln>
            <a:noFill/>
          </a:ln>
        </p:spPr>
      </p:pic>
      <p:sp>
        <p:nvSpPr>
          <p:cNvPr id="150" name="Google Shape;150;p28"/>
          <p:cNvSpPr txBox="1"/>
          <p:nvPr/>
        </p:nvSpPr>
        <p:spPr>
          <a:xfrm>
            <a:off x="635500" y="1317725"/>
            <a:ext cx="7567500" cy="4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hlink"/>
                </a:solidFill>
                <a:hlinkClick r:id="rId4"/>
              </a:rPr>
              <a:t>Milk Mustache Scholarship</a:t>
            </a:r>
            <a:r>
              <a:rPr lang="en" sz="1800" b="1"/>
              <a:t>	</a:t>
            </a:r>
            <a:r>
              <a:rPr lang="en" sz="1800" b="1">
                <a:solidFill>
                  <a:srgbClr val="FF0000"/>
                </a:solidFill>
              </a:rPr>
              <a:t>Deadline: March 12, 2024</a:t>
            </a:r>
            <a:endParaRPr sz="1800" b="1">
              <a:solidFill>
                <a:srgbClr val="FF0000"/>
              </a:solidFill>
            </a:endParaRPr>
          </a:p>
        </p:txBody>
      </p:sp>
      <p:sp>
        <p:nvSpPr>
          <p:cNvPr id="151" name="Google Shape;151;p28"/>
          <p:cNvSpPr txBox="1"/>
          <p:nvPr/>
        </p:nvSpPr>
        <p:spPr>
          <a:xfrm>
            <a:off x="175200" y="1990175"/>
            <a:ext cx="8793600" cy="177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rPr>
              <a:t>Applicants must be legal residents of the 48 contiguous United States or the District of Columbia, be high school seniors, have a minimum 3.2 GPA and participate in a high school or club sport. Applicants must describe in 75 words or less how drinking milk has been a part of their life and training regimen.</a:t>
            </a:r>
            <a:endParaRPr sz="16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9"/>
          <p:cNvPicPr preferRelativeResize="0"/>
          <p:nvPr/>
        </p:nvPicPr>
        <p:blipFill>
          <a:blip r:embed="rId3">
            <a:alphaModFix/>
          </a:blip>
          <a:stretch>
            <a:fillRect/>
          </a:stretch>
        </p:blipFill>
        <p:spPr>
          <a:xfrm>
            <a:off x="0" y="0"/>
            <a:ext cx="9144000" cy="4991100"/>
          </a:xfrm>
          <a:prstGeom prst="rect">
            <a:avLst/>
          </a:prstGeom>
          <a:noFill/>
          <a:ln>
            <a:noFill/>
          </a:ln>
        </p:spPr>
      </p:pic>
      <p:sp>
        <p:nvSpPr>
          <p:cNvPr id="157" name="Google Shape;157;p29"/>
          <p:cNvSpPr txBox="1"/>
          <p:nvPr/>
        </p:nvSpPr>
        <p:spPr>
          <a:xfrm>
            <a:off x="61450" y="120275"/>
            <a:ext cx="8872200" cy="373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Clr>
                <a:schemeClr val="dk1"/>
              </a:buClr>
              <a:buSzPts val="1100"/>
              <a:buFont typeface="Arial"/>
              <a:buNone/>
            </a:pPr>
            <a:r>
              <a:rPr lang="en" sz="900">
                <a:solidFill>
                  <a:schemeClr val="dk1"/>
                </a:solidFill>
                <a:highlight>
                  <a:srgbClr val="FFFFFF"/>
                </a:highlight>
                <a:latin typeface="Verdana"/>
                <a:ea typeface="Verdana"/>
                <a:cs typeface="Verdana"/>
                <a:sym typeface="Verdana"/>
              </a:rPr>
              <a:t>The ICMA-RC Public Employee Memorial Scholarship Fund (ICMA-RC Memorial Scholarship Fund) was founded in 2001 to honor the lives of our nation's police officers, firefighters, and other local and state government employees who have made the ultimate sacrifice.</a:t>
            </a:r>
            <a:endParaRPr sz="900">
              <a:solidFill>
                <a:schemeClr val="dk1"/>
              </a:solidFill>
              <a:highlight>
                <a:srgbClr val="FFFFFF"/>
              </a:highlight>
              <a:latin typeface="Verdana"/>
              <a:ea typeface="Verdana"/>
              <a:cs typeface="Verdana"/>
              <a:sym typeface="Verdana"/>
            </a:endParaRPr>
          </a:p>
          <a:p>
            <a:pPr marL="0" lvl="0" indent="0" algn="l" rtl="0">
              <a:lnSpc>
                <a:spcPct val="115000"/>
              </a:lnSpc>
              <a:spcBef>
                <a:spcPts val="900"/>
              </a:spcBef>
              <a:spcAft>
                <a:spcPts val="0"/>
              </a:spcAft>
              <a:buClr>
                <a:schemeClr val="dk1"/>
              </a:buClr>
              <a:buSzPts val="1100"/>
              <a:buFont typeface="Arial"/>
              <a:buNone/>
            </a:pPr>
            <a:r>
              <a:rPr lang="en" sz="900">
                <a:solidFill>
                  <a:schemeClr val="dk1"/>
                </a:solidFill>
                <a:latin typeface="Verdana"/>
                <a:ea typeface="Verdana"/>
                <a:cs typeface="Verdana"/>
                <a:sym typeface="Verdana"/>
              </a:rPr>
              <a:t>The fund provides financial assistance to the surviving spouses and children of employees who have died in the line of duty and are planning to attend an accredited two-year community college, four-year accredited university, or vocational school full-time.</a:t>
            </a:r>
            <a:endParaRPr sz="900">
              <a:solidFill>
                <a:schemeClr val="dk1"/>
              </a:solidFill>
              <a:latin typeface="Verdana"/>
              <a:ea typeface="Verdana"/>
              <a:cs typeface="Verdana"/>
              <a:sym typeface="Verdana"/>
            </a:endParaRPr>
          </a:p>
          <a:p>
            <a:pPr marL="609600" lvl="0" indent="-285750" algn="l" rtl="0">
              <a:lnSpc>
                <a:spcPct val="115000"/>
              </a:lnSpc>
              <a:spcBef>
                <a:spcPts val="90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Children and spouses of local and state government employees who have died in the line of duty may apply for the ICMA-RC Public Employee Memorial Scholarship Fund.</a:t>
            </a:r>
            <a:endParaRPr sz="900">
              <a:solidFill>
                <a:schemeClr val="dk1"/>
              </a:solidFill>
              <a:latin typeface="Verdana"/>
              <a:ea typeface="Verdana"/>
              <a:cs typeface="Verdana"/>
              <a:sym typeface="Verdana"/>
            </a:endParaRPr>
          </a:p>
          <a:p>
            <a:pPr marL="609600" lvl="0" indent="-285750" algn="l" rtl="0">
              <a:lnSpc>
                <a:spcPct val="115000"/>
              </a:lnSpc>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The applicant must provide a letter from the deceased employee's place of work.</a:t>
            </a:r>
            <a:endParaRPr sz="900">
              <a:solidFill>
                <a:schemeClr val="dk1"/>
              </a:solidFill>
              <a:latin typeface="Verdana"/>
              <a:ea typeface="Verdana"/>
              <a:cs typeface="Verdana"/>
              <a:sym typeface="Verdana"/>
            </a:endParaRPr>
          </a:p>
          <a:p>
            <a:pPr marL="609600" lvl="0" indent="-285750" algn="l" rtl="0">
              <a:lnSpc>
                <a:spcPct val="115000"/>
              </a:lnSpc>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The applicant must currently attend or plan to attend school full-time at an accredited two-year community college, four-year accredited university, or vocational school at the time of application.</a:t>
            </a:r>
            <a:endParaRPr sz="900">
              <a:solidFill>
                <a:schemeClr val="dk1"/>
              </a:solidFill>
              <a:latin typeface="Verdana"/>
              <a:ea typeface="Verdana"/>
              <a:cs typeface="Verdana"/>
              <a:sym typeface="Verdana"/>
            </a:endParaRPr>
          </a:p>
          <a:p>
            <a:pPr marL="609600" lvl="0" indent="-285750" algn="l" rtl="0">
              <a:lnSpc>
                <a:spcPct val="115000"/>
              </a:lnSpc>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Study can be at the undergraduate, graduate, or technical level.</a:t>
            </a:r>
            <a:endParaRPr sz="900">
              <a:solidFill>
                <a:schemeClr val="dk1"/>
              </a:solidFill>
              <a:latin typeface="Verdana"/>
              <a:ea typeface="Verdana"/>
              <a:cs typeface="Verdana"/>
              <a:sym typeface="Verdana"/>
            </a:endParaRPr>
          </a:p>
          <a:p>
            <a:pPr marL="609600" lvl="0" indent="-285750" algn="l" rtl="0">
              <a:lnSpc>
                <a:spcPct val="115000"/>
              </a:lnSpc>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Awards are granted without regard to race, color, creed, religion, age, gender, disability, or national origin.</a:t>
            </a:r>
            <a:endParaRPr sz="900">
              <a:solidFill>
                <a:schemeClr val="dk1"/>
              </a:solidFill>
              <a:latin typeface="Verdana"/>
              <a:ea typeface="Verdana"/>
              <a:cs typeface="Verdana"/>
              <a:sym typeface="Verdana"/>
            </a:endParaRPr>
          </a:p>
          <a:p>
            <a:pPr marL="0" lvl="0" indent="0" algn="l" rtl="0">
              <a:lnSpc>
                <a:spcPct val="115000"/>
              </a:lnSpc>
              <a:spcBef>
                <a:spcPts val="900"/>
              </a:spcBef>
              <a:spcAft>
                <a:spcPts val="0"/>
              </a:spcAft>
              <a:buNone/>
            </a:pPr>
            <a:r>
              <a:rPr lang="en" sz="900" b="1">
                <a:solidFill>
                  <a:schemeClr val="dk1"/>
                </a:solidFill>
                <a:latin typeface="Verdana"/>
                <a:ea typeface="Verdana"/>
                <a:cs typeface="Verdana"/>
                <a:sym typeface="Verdana"/>
              </a:rPr>
              <a:t>Applications are accepted annually from December 15 – March 15. They must be mailed to Scholarship America at the address below, along with a current complete official transcript postmarked no later than March 15 of each year.</a:t>
            </a:r>
            <a:r>
              <a:rPr lang="en" sz="900">
                <a:solidFill>
                  <a:schemeClr val="dk1"/>
                </a:solidFill>
                <a:latin typeface="Verdana"/>
                <a:ea typeface="Verdana"/>
                <a:cs typeface="Verdana"/>
                <a:sym typeface="Verdana"/>
              </a:rPr>
              <a:t> Online transcripts and grade reports are not accepted.</a:t>
            </a:r>
            <a:endParaRPr sz="900">
              <a:solidFill>
                <a:schemeClr val="dk1"/>
              </a:solidFill>
              <a:latin typeface="Verdana"/>
              <a:ea typeface="Verdana"/>
              <a:cs typeface="Verdana"/>
              <a:sym typeface="Verdana"/>
            </a:endParaRPr>
          </a:p>
          <a:p>
            <a:pPr marL="0" lvl="0" indent="0" algn="l" rtl="0">
              <a:lnSpc>
                <a:spcPct val="115000"/>
              </a:lnSpc>
              <a:spcBef>
                <a:spcPts val="900"/>
              </a:spcBef>
              <a:spcAft>
                <a:spcPts val="0"/>
              </a:spcAft>
              <a:buNone/>
            </a:pPr>
            <a:r>
              <a:rPr lang="en" sz="900" b="1">
                <a:solidFill>
                  <a:schemeClr val="dk1"/>
                </a:solidFill>
                <a:latin typeface="Verdana"/>
                <a:ea typeface="Verdana"/>
                <a:cs typeface="Verdana"/>
                <a:sym typeface="Verdana"/>
              </a:rPr>
              <a:t>ICMA-RC Public Employee Memorial Scholarship Fund</a:t>
            </a:r>
            <a:br>
              <a:rPr lang="en" sz="900" b="1">
                <a:solidFill>
                  <a:schemeClr val="dk1"/>
                </a:solidFill>
                <a:latin typeface="Verdana"/>
                <a:ea typeface="Verdana"/>
                <a:cs typeface="Verdana"/>
                <a:sym typeface="Verdana"/>
              </a:rPr>
            </a:br>
            <a:r>
              <a:rPr lang="en" sz="900">
                <a:solidFill>
                  <a:schemeClr val="dk1"/>
                </a:solidFill>
                <a:highlight>
                  <a:srgbClr val="FFFFFF"/>
                </a:highlight>
                <a:latin typeface="Verdana"/>
                <a:ea typeface="Verdana"/>
                <a:cs typeface="Verdana"/>
                <a:sym typeface="Verdana"/>
              </a:rPr>
              <a:t>Scholarship America</a:t>
            </a:r>
            <a:br>
              <a:rPr lang="en" sz="900">
                <a:solidFill>
                  <a:schemeClr val="dk1"/>
                </a:solidFill>
                <a:highlight>
                  <a:srgbClr val="FFFFFF"/>
                </a:highlight>
                <a:latin typeface="Verdana"/>
                <a:ea typeface="Verdana"/>
                <a:cs typeface="Verdana"/>
                <a:sym typeface="Verdana"/>
              </a:rPr>
            </a:br>
            <a:r>
              <a:rPr lang="en" sz="900">
                <a:solidFill>
                  <a:schemeClr val="dk1"/>
                </a:solidFill>
                <a:highlight>
                  <a:srgbClr val="FFFFFF"/>
                </a:highlight>
                <a:latin typeface="Verdana"/>
                <a:ea typeface="Verdana"/>
                <a:cs typeface="Verdana"/>
                <a:sym typeface="Verdana"/>
              </a:rPr>
              <a:t>One Scholarship Way</a:t>
            </a:r>
            <a:br>
              <a:rPr lang="en" sz="900">
                <a:solidFill>
                  <a:schemeClr val="dk1"/>
                </a:solidFill>
                <a:highlight>
                  <a:srgbClr val="FFFFFF"/>
                </a:highlight>
                <a:latin typeface="Verdana"/>
                <a:ea typeface="Verdana"/>
                <a:cs typeface="Verdana"/>
                <a:sym typeface="Verdana"/>
              </a:rPr>
            </a:br>
            <a:r>
              <a:rPr lang="en" sz="900">
                <a:solidFill>
                  <a:schemeClr val="dk1"/>
                </a:solidFill>
                <a:highlight>
                  <a:srgbClr val="FFFFFF"/>
                </a:highlight>
                <a:latin typeface="Verdana"/>
                <a:ea typeface="Verdana"/>
                <a:cs typeface="Verdana"/>
                <a:sym typeface="Verdana"/>
              </a:rPr>
              <a:t>St. Peter, MN 56082</a:t>
            </a:r>
            <a:br>
              <a:rPr lang="en" sz="900">
                <a:solidFill>
                  <a:schemeClr val="dk1"/>
                </a:solidFill>
                <a:highlight>
                  <a:srgbClr val="FFFFFF"/>
                </a:highlight>
                <a:latin typeface="Verdana"/>
                <a:ea typeface="Verdana"/>
                <a:cs typeface="Verdana"/>
                <a:sym typeface="Verdana"/>
              </a:rPr>
            </a:br>
            <a:r>
              <a:rPr lang="en" sz="900">
                <a:solidFill>
                  <a:schemeClr val="dk1"/>
                </a:solidFill>
                <a:highlight>
                  <a:srgbClr val="FFFFFF"/>
                </a:highlight>
                <a:latin typeface="Verdana"/>
                <a:ea typeface="Verdana"/>
                <a:cs typeface="Verdana"/>
                <a:sym typeface="Verdana"/>
              </a:rPr>
              <a:t>Telephone: (202) 962-8067</a:t>
            </a:r>
            <a:endParaRPr sz="900">
              <a:solidFill>
                <a:schemeClr val="dk1"/>
              </a:solidFill>
              <a:highlight>
                <a:srgbClr val="FFFFFF"/>
              </a:highlight>
              <a:latin typeface="Verdana"/>
              <a:ea typeface="Verdana"/>
              <a:cs typeface="Verdana"/>
              <a:sym typeface="Verdana"/>
            </a:endParaRPr>
          </a:p>
          <a:p>
            <a:pPr marL="0" lvl="0" indent="0" algn="l" rtl="0">
              <a:spcBef>
                <a:spcPts val="900"/>
              </a:spcBef>
              <a:spcAft>
                <a:spcPts val="0"/>
              </a:spcAft>
              <a:buNone/>
            </a:pPr>
            <a:r>
              <a:rPr lang="en" b="1" u="sng">
                <a:solidFill>
                  <a:schemeClr val="hlink"/>
                </a:solidFill>
                <a:hlinkClick r:id="rId4"/>
              </a:rPr>
              <a:t>ICMA-RC Memorial Scholarship</a:t>
            </a:r>
            <a:r>
              <a:rPr lang="en" b="1"/>
              <a:t>   </a:t>
            </a:r>
            <a:r>
              <a:rPr lang="en" b="1">
                <a:solidFill>
                  <a:srgbClr val="FF0000"/>
                </a:solidFill>
              </a:rPr>
              <a:t>Deadline: March 15, 2024</a:t>
            </a:r>
            <a:endParaRPr b="1">
              <a:solidFill>
                <a:srgbClr val="FF0000"/>
              </a:solidFill>
            </a:endParaRPr>
          </a:p>
          <a:p>
            <a:pPr marL="0" lvl="0" indent="0" algn="l" rtl="0">
              <a:lnSpc>
                <a:spcPct val="115000"/>
              </a:lnSpc>
              <a:spcBef>
                <a:spcPts val="900"/>
              </a:spcBef>
              <a:spcAft>
                <a:spcPts val="0"/>
              </a:spcAft>
              <a:buClr>
                <a:schemeClr val="dk1"/>
              </a:buClr>
              <a:buSzPts val="1100"/>
              <a:buFont typeface="Arial"/>
              <a:buNone/>
            </a:pPr>
            <a:endParaRPr sz="900">
              <a:solidFill>
                <a:schemeClr val="dk1"/>
              </a:solidFill>
              <a:latin typeface="Verdana"/>
              <a:ea typeface="Verdana"/>
              <a:cs typeface="Verdana"/>
              <a:sym typeface="Verdana"/>
            </a:endParaRPr>
          </a:p>
          <a:p>
            <a:pPr marL="0" lvl="0" indent="0" algn="l" rtl="0">
              <a:spcBef>
                <a:spcPts val="9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0"/>
          <p:cNvPicPr preferRelativeResize="0"/>
          <p:nvPr/>
        </p:nvPicPr>
        <p:blipFill>
          <a:blip r:embed="rId3">
            <a:alphaModFix/>
          </a:blip>
          <a:stretch>
            <a:fillRect/>
          </a:stretch>
        </p:blipFill>
        <p:spPr>
          <a:xfrm>
            <a:off x="0" y="0"/>
            <a:ext cx="9144000" cy="4991100"/>
          </a:xfrm>
          <a:prstGeom prst="rect">
            <a:avLst/>
          </a:prstGeom>
          <a:noFill/>
          <a:ln>
            <a:noFill/>
          </a:ln>
        </p:spPr>
      </p:pic>
      <p:sp>
        <p:nvSpPr>
          <p:cNvPr id="163" name="Google Shape;163;p30"/>
          <p:cNvSpPr txBox="1"/>
          <p:nvPr/>
        </p:nvSpPr>
        <p:spPr>
          <a:xfrm>
            <a:off x="324075" y="201450"/>
            <a:ext cx="8723700" cy="47646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1200"/>
              </a:spcBef>
              <a:spcAft>
                <a:spcPts val="0"/>
              </a:spcAft>
              <a:buClr>
                <a:schemeClr val="dk1"/>
              </a:buClr>
              <a:buSzPts val="1100"/>
              <a:buFont typeface="Arial"/>
              <a:buNone/>
            </a:pPr>
            <a:r>
              <a:rPr lang="en" sz="1800" b="1">
                <a:solidFill>
                  <a:srgbClr val="252525"/>
                </a:solidFill>
                <a:highlight>
                  <a:srgbClr val="FFFFFF"/>
                </a:highlight>
              </a:rPr>
              <a:t>Superpower Scholarship</a:t>
            </a:r>
            <a:endParaRPr sz="1800" b="1">
              <a:solidFill>
                <a:srgbClr val="252525"/>
              </a:solidFill>
              <a:highlight>
                <a:srgbClr val="FFFFFF"/>
              </a:highlight>
            </a:endParaRPr>
          </a:p>
          <a:p>
            <a:pPr marL="0" lvl="0" indent="0" algn="l" rtl="0">
              <a:lnSpc>
                <a:spcPct val="160000"/>
              </a:lnSpc>
              <a:spcBef>
                <a:spcPts val="1200"/>
              </a:spcBef>
              <a:spcAft>
                <a:spcPts val="0"/>
              </a:spcAft>
              <a:buClr>
                <a:schemeClr val="dk1"/>
              </a:buClr>
              <a:buSzPts val="1100"/>
              <a:buFont typeface="Arial"/>
              <a:buNone/>
            </a:pPr>
            <a:r>
              <a:rPr lang="en" sz="1200" b="1">
                <a:solidFill>
                  <a:srgbClr val="252525"/>
                </a:solidFill>
              </a:rPr>
              <a:t>Application Deadline:</a:t>
            </a:r>
            <a:r>
              <a:rPr lang="en" sz="1200">
                <a:solidFill>
                  <a:srgbClr val="252525"/>
                </a:solidFill>
              </a:rPr>
              <a:t> </a:t>
            </a:r>
            <a:r>
              <a:rPr lang="en" sz="1200" b="1">
                <a:solidFill>
                  <a:srgbClr val="FF0000"/>
                </a:solidFill>
              </a:rPr>
              <a:t>March 31, 2024</a:t>
            </a:r>
            <a:r>
              <a:rPr lang="en" sz="1200">
                <a:solidFill>
                  <a:srgbClr val="252525"/>
                </a:solidFill>
              </a:rPr>
              <a:t/>
            </a:r>
            <a:br>
              <a:rPr lang="en" sz="1200">
                <a:solidFill>
                  <a:srgbClr val="252525"/>
                </a:solidFill>
              </a:rPr>
            </a:br>
            <a:r>
              <a:rPr lang="en" sz="1200" b="1">
                <a:solidFill>
                  <a:srgbClr val="252525"/>
                </a:solidFill>
              </a:rPr>
              <a:t>Award Amount(s):</a:t>
            </a:r>
            <a:r>
              <a:rPr lang="en" sz="1200">
                <a:solidFill>
                  <a:srgbClr val="252525"/>
                </a:solidFill>
              </a:rPr>
              <a:t> $2,500</a:t>
            </a:r>
            <a:br>
              <a:rPr lang="en" sz="1200">
                <a:solidFill>
                  <a:srgbClr val="252525"/>
                </a:solidFill>
              </a:rPr>
            </a:br>
            <a:r>
              <a:rPr lang="en" sz="1200" b="1">
                <a:solidFill>
                  <a:srgbClr val="252525"/>
                </a:solidFill>
              </a:rPr>
              <a:t>Website:</a:t>
            </a:r>
            <a:r>
              <a:rPr lang="en" sz="1200">
                <a:solidFill>
                  <a:srgbClr val="252525"/>
                </a:solidFill>
              </a:rPr>
              <a:t> </a:t>
            </a:r>
            <a:r>
              <a:rPr lang="en" sz="1200">
                <a:solidFill>
                  <a:srgbClr val="EE3224"/>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Superpower Scholarship</a:t>
            </a:r>
            <a:r>
              <a:rPr lang="en" sz="1200" b="1">
                <a:solidFill>
                  <a:srgbClr val="252525"/>
                </a:solidFill>
              </a:rPr>
              <a:t/>
            </a:r>
            <a:br>
              <a:rPr lang="en" sz="1200" b="1">
                <a:solidFill>
                  <a:srgbClr val="252525"/>
                </a:solidFill>
              </a:rPr>
            </a:br>
            <a:r>
              <a:rPr lang="en" sz="1200" b="1">
                <a:solidFill>
                  <a:srgbClr val="252525"/>
                </a:solidFill>
              </a:rPr>
              <a:t>Details:</a:t>
            </a:r>
            <a:r>
              <a:rPr lang="en" sz="1200">
                <a:solidFill>
                  <a:srgbClr val="252525"/>
                </a:solidFill>
              </a:rPr>
              <a:t> While we can’t give you the ability to walk through walls or read minds, our Superpower Scholarship can help increase your brainpower with $2,500 to use towards education.</a:t>
            </a:r>
            <a:br>
              <a:rPr lang="en" sz="1200">
                <a:solidFill>
                  <a:srgbClr val="252525"/>
                </a:solidFill>
              </a:rPr>
            </a:br>
            <a:r>
              <a:rPr lang="en" sz="1200" b="1">
                <a:solidFill>
                  <a:srgbClr val="252525"/>
                </a:solidFill>
              </a:rPr>
              <a:t>Eligibility Requirements:</a:t>
            </a:r>
            <a:endParaRPr sz="1200" b="1">
              <a:solidFill>
                <a:srgbClr val="252525"/>
              </a:solidFill>
            </a:endParaRPr>
          </a:p>
          <a:p>
            <a:pPr marL="457200" lvl="0" indent="-304800" algn="l" rtl="0">
              <a:lnSpc>
                <a:spcPct val="160000"/>
              </a:lnSpc>
              <a:spcBef>
                <a:spcPts val="1800"/>
              </a:spcBef>
              <a:spcAft>
                <a:spcPts val="0"/>
              </a:spcAft>
              <a:buClr>
                <a:srgbClr val="252525"/>
              </a:buClr>
              <a:buSzPts val="1200"/>
              <a:buChar char="●"/>
            </a:pPr>
            <a:r>
              <a:rPr lang="en" sz="1200">
                <a:solidFill>
                  <a:srgbClr val="252525"/>
                </a:solidFill>
              </a:rPr>
              <a:t>Must be a legal U.S. resident.</a:t>
            </a:r>
            <a:endParaRPr sz="1200">
              <a:solidFill>
                <a:srgbClr val="252525"/>
              </a:solidFill>
            </a:endParaRPr>
          </a:p>
          <a:p>
            <a:pPr marL="457200" lvl="0" indent="-304800" algn="l" rtl="0">
              <a:lnSpc>
                <a:spcPct val="160000"/>
              </a:lnSpc>
              <a:spcBef>
                <a:spcPts val="0"/>
              </a:spcBef>
              <a:spcAft>
                <a:spcPts val="0"/>
              </a:spcAft>
              <a:buClr>
                <a:srgbClr val="252525"/>
              </a:buClr>
              <a:buSzPts val="1200"/>
              <a:buChar char="●"/>
            </a:pPr>
            <a:r>
              <a:rPr lang="en" sz="1200">
                <a:solidFill>
                  <a:srgbClr val="252525"/>
                </a:solidFill>
              </a:rPr>
              <a:t>Must be a resident of one of the 50 United States or the District of Columbia</a:t>
            </a:r>
            <a:br>
              <a:rPr lang="en" sz="1200">
                <a:solidFill>
                  <a:srgbClr val="252525"/>
                </a:solidFill>
              </a:rPr>
            </a:br>
            <a:r>
              <a:rPr lang="en" sz="1200">
                <a:solidFill>
                  <a:srgbClr val="252525"/>
                </a:solidFill>
                <a:highlight>
                  <a:srgbClr val="FFFFFF"/>
                </a:highlight>
              </a:rPr>
              <a:t/>
            </a:r>
            <a:br>
              <a:rPr lang="en" sz="1200">
                <a:solidFill>
                  <a:srgbClr val="252525"/>
                </a:solidFill>
                <a:highlight>
                  <a:srgbClr val="FFFFFF"/>
                </a:highlight>
              </a:rPr>
            </a:br>
            <a:r>
              <a:rPr lang="en" sz="1100" b="1">
                <a:solidFill>
                  <a:srgbClr val="333333"/>
                </a:solidFill>
                <a:highlight>
                  <a:srgbClr val="FFFFFF"/>
                </a:highlight>
              </a:rPr>
              <a:t>Submit an online written response to the question:</a:t>
            </a:r>
            <a:endParaRPr sz="1100" b="1">
              <a:solidFill>
                <a:srgbClr val="333333"/>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100">
                <a:solidFill>
                  <a:srgbClr val="333333"/>
                </a:solidFill>
                <a:highlight>
                  <a:srgbClr val="FFFFFF"/>
                </a:highlight>
              </a:rPr>
              <a:t>"Which superhero or villain would you want to change places with for a day and why?" (250 words or less)</a:t>
            </a:r>
            <a:endParaRPr sz="1100">
              <a:solidFill>
                <a:srgbClr val="333333"/>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100">
                <a:solidFill>
                  <a:srgbClr val="333333"/>
                </a:solidFill>
                <a:highlight>
                  <a:srgbClr val="FFFFFF"/>
                </a:highlight>
              </a:rPr>
              <a:t>The Superpower Scholarship winner will be notified by email or phone on or around June 30.</a:t>
            </a:r>
            <a:endParaRPr sz="1100">
              <a:solidFill>
                <a:srgbClr val="333333"/>
              </a:solidFill>
              <a:highlight>
                <a:srgbClr val="FFFFFF"/>
              </a:highlight>
            </a:endParaRPr>
          </a:p>
          <a:p>
            <a:pPr marL="457200" lvl="0" indent="0" algn="l" rtl="0">
              <a:lnSpc>
                <a:spcPct val="115000"/>
              </a:lnSpc>
              <a:spcBef>
                <a:spcPts val="1200"/>
              </a:spcBef>
              <a:spcAft>
                <a:spcPts val="0"/>
              </a:spcAft>
              <a:buNone/>
            </a:pPr>
            <a:endParaRPr sz="1200">
              <a:solidFill>
                <a:srgbClr val="252525"/>
              </a:solidFill>
              <a:highlight>
                <a:srgbClr val="FFFFFF"/>
              </a:highlight>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1"/>
          <p:cNvPicPr preferRelativeResize="0"/>
          <p:nvPr/>
        </p:nvPicPr>
        <p:blipFill>
          <a:blip r:embed="rId3">
            <a:alphaModFix/>
          </a:blip>
          <a:stretch>
            <a:fillRect/>
          </a:stretch>
        </p:blipFill>
        <p:spPr>
          <a:xfrm>
            <a:off x="0" y="0"/>
            <a:ext cx="9144000" cy="4991100"/>
          </a:xfrm>
          <a:prstGeom prst="rect">
            <a:avLst/>
          </a:prstGeom>
          <a:noFill/>
          <a:ln>
            <a:noFill/>
          </a:ln>
        </p:spPr>
      </p:pic>
      <p:sp>
        <p:nvSpPr>
          <p:cNvPr id="169" name="Google Shape;169;p31"/>
          <p:cNvSpPr txBox="1"/>
          <p:nvPr/>
        </p:nvSpPr>
        <p:spPr>
          <a:xfrm>
            <a:off x="293400" y="1123200"/>
            <a:ext cx="8557200" cy="402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The “3 Point Scholarship Program” has been designed to assist New York/Tri-State &amp; Tulsa area high school students in their pursuit of a college degree. $2,000 grants will be available to graduating high school seniors who plan to enroll full-time at a two-year or four-year accredited institution during the upcoming academic year.</a:t>
            </a: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Students who remain in good standing academically during their freshman year will be given consideration to reapply for additional financial assistance through the program. By signing this application, it is understood that any student who violates any program policies, including, but not limited to illegal, unethical or immoral conduct, may have his/her scholarship revoked and/or not renewed.</a:t>
            </a: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ELIGIBILITY REQUIREMENTS</a:t>
            </a: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1). Minimum cumulative GPA of 3.00 on a 4.00 scale (or the equivalent).</a:t>
            </a: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2). Financial Need – attach copies of head of household’s most recent tax returns.</a:t>
            </a: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3). Commitment to community service – attach a detailed list your activities.</a:t>
            </a: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 </a:t>
            </a: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highlight>
                  <a:srgbClr val="FFFFFF"/>
                </a:highlight>
              </a:rPr>
              <a:t>Please submit the following with your completed application:</a:t>
            </a:r>
            <a:endParaRPr sz="1300">
              <a:solidFill>
                <a:schemeClr val="dk1"/>
              </a:solidFill>
              <a:highlight>
                <a:srgbClr val="FFFFFF"/>
              </a:highlight>
            </a:endParaRPr>
          </a:p>
          <a:p>
            <a:pPr marL="0" lvl="0" indent="0" algn="l" rtl="0">
              <a:lnSpc>
                <a:spcPct val="115000"/>
              </a:lnSpc>
              <a:spcBef>
                <a:spcPts val="0"/>
              </a:spcBef>
              <a:spcAft>
                <a:spcPts val="0"/>
              </a:spcAft>
              <a:buNone/>
            </a:pPr>
            <a:r>
              <a:rPr lang="en" sz="1300">
                <a:solidFill>
                  <a:schemeClr val="dk1"/>
                </a:solidFill>
                <a:highlight>
                  <a:srgbClr val="FFFFFF"/>
                </a:highlight>
              </a:rPr>
              <a:t>A). An official high school transcript (originals only) – in a sealed envelope.</a:t>
            </a:r>
            <a:endParaRPr sz="1300">
              <a:solidFill>
                <a:schemeClr val="dk1"/>
              </a:solidFill>
              <a:highlight>
                <a:srgbClr val="FFFFFF"/>
              </a:highlight>
            </a:endParaRPr>
          </a:p>
          <a:p>
            <a:pPr marL="0" lvl="0" indent="0" algn="l" rtl="0">
              <a:lnSpc>
                <a:spcPct val="115000"/>
              </a:lnSpc>
              <a:spcBef>
                <a:spcPts val="0"/>
              </a:spcBef>
              <a:spcAft>
                <a:spcPts val="0"/>
              </a:spcAft>
              <a:buNone/>
            </a:pPr>
            <a:r>
              <a:rPr lang="en" sz="1300">
                <a:solidFill>
                  <a:schemeClr val="dk1"/>
                </a:solidFill>
                <a:highlight>
                  <a:srgbClr val="FFFFFF"/>
                </a:highlight>
              </a:rPr>
              <a:t>B). Two (2) letters of recommendation – school official, current or former employer</a:t>
            </a:r>
            <a:endParaRPr sz="1300">
              <a:solidFill>
                <a:schemeClr val="dk1"/>
              </a:solidFill>
              <a:highlight>
                <a:srgbClr val="FFFFFF"/>
              </a:highlight>
            </a:endParaRPr>
          </a:p>
          <a:p>
            <a:pPr marL="0" lvl="0" indent="0" algn="l" rtl="0">
              <a:lnSpc>
                <a:spcPct val="115000"/>
              </a:lnSpc>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marL="0" lvl="0" indent="0" algn="l" rtl="0">
              <a:spcBef>
                <a:spcPts val="0"/>
              </a:spcBef>
              <a:spcAft>
                <a:spcPts val="0"/>
              </a:spcAft>
              <a:buNone/>
            </a:pPr>
            <a:endParaRPr/>
          </a:p>
        </p:txBody>
      </p:sp>
      <p:sp>
        <p:nvSpPr>
          <p:cNvPr id="170" name="Google Shape;170;p31"/>
          <p:cNvSpPr txBox="1"/>
          <p:nvPr/>
        </p:nvSpPr>
        <p:spPr>
          <a:xfrm>
            <a:off x="1257850" y="676500"/>
            <a:ext cx="75063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solidFill>
                  <a:schemeClr val="hlink"/>
                </a:solidFill>
                <a:hlinkClick r:id="rId4"/>
              </a:rPr>
              <a:t>John Starks Foundation Scholarship</a:t>
            </a:r>
            <a:r>
              <a:rPr lang="en" sz="1700" b="1"/>
              <a:t>	</a:t>
            </a:r>
            <a:r>
              <a:rPr lang="en" sz="1700" b="1">
                <a:solidFill>
                  <a:srgbClr val="FF0000"/>
                </a:solidFill>
              </a:rPr>
              <a:t>Deadline: May 1, 2024</a:t>
            </a:r>
            <a:endParaRPr sz="17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4991100"/>
          </a:xfrm>
          <a:prstGeom prst="rect">
            <a:avLst/>
          </a:prstGeom>
          <a:noFill/>
          <a:ln>
            <a:noFill/>
          </a:ln>
        </p:spPr>
      </p:pic>
      <p:sp>
        <p:nvSpPr>
          <p:cNvPr id="62" name="Google Shape;62;p14"/>
          <p:cNvSpPr txBox="1">
            <a:spLocks noGrp="1"/>
          </p:cNvSpPr>
          <p:nvPr>
            <p:ph type="ctrTitle"/>
          </p:nvPr>
        </p:nvSpPr>
        <p:spPr>
          <a:xfrm>
            <a:off x="311700" y="279850"/>
            <a:ext cx="8520600" cy="51870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300" b="1" dirty="0">
                <a:solidFill>
                  <a:srgbClr val="222222"/>
                </a:solidFill>
                <a:highlight>
                  <a:srgbClr val="FFFFFF"/>
                </a:highlight>
                <a:latin typeface="Roboto"/>
                <a:ea typeface="Roboto"/>
                <a:cs typeface="Roboto"/>
                <a:sym typeface="Roboto"/>
              </a:rPr>
              <a:t>October Deadline Scholarships (sponsored by GoMerry)</a:t>
            </a:r>
            <a:endParaRPr sz="2300" b="1"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u="sng">
                <a:solidFill>
                  <a:srgbClr val="1155CC"/>
                </a:solidFill>
                <a:highlight>
                  <a:srgbClr val="FFFFFF"/>
                </a:highlight>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Heisman High School Scholarship</a:t>
            </a:r>
            <a:r>
              <a:rPr lang="en" sz="1100">
                <a:solidFill>
                  <a:srgbClr val="222222"/>
                </a:solidFill>
                <a:highlight>
                  <a:srgbClr val="FFFFFF"/>
                </a:highlight>
                <a:latin typeface="Roboto"/>
                <a:ea typeface="Roboto"/>
                <a:cs typeface="Roboto"/>
                <a:sym typeface="Roboto"/>
              </a:rPr>
              <a:t> Provider: Acceptance Insurance</a:t>
            </a:r>
            <a:endParaRPr sz="1100"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dirty="0">
                <a:solidFill>
                  <a:srgbClr val="222222"/>
                </a:solidFill>
                <a:highlight>
                  <a:srgbClr val="FFFFFF"/>
                </a:highlight>
                <a:latin typeface="Roboto"/>
                <a:ea typeface="Roboto"/>
                <a:cs typeface="Roboto"/>
                <a:sym typeface="Roboto"/>
              </a:rPr>
              <a:t>Amount: $10,000</a:t>
            </a:r>
            <a:endParaRPr sz="1100"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u="sng" dirty="0">
                <a:solidFill>
                  <a:srgbClr val="1155CC"/>
                </a:solidFill>
                <a:highlight>
                  <a:srgbClr val="FFFFFF"/>
                </a:highlight>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Golden Door Scholarship</a:t>
            </a:r>
            <a:r>
              <a:rPr lang="en" sz="1100" dirty="0">
                <a:solidFill>
                  <a:srgbClr val="222222"/>
                </a:solidFill>
                <a:highlight>
                  <a:srgbClr val="FFFFFF"/>
                </a:highlight>
                <a:latin typeface="Roboto"/>
                <a:ea typeface="Roboto"/>
                <a:cs typeface="Roboto"/>
                <a:sym typeface="Roboto"/>
              </a:rPr>
              <a:t> Provider: Golden Door Scholars</a:t>
            </a:r>
            <a:endParaRPr sz="1100"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dirty="0">
                <a:solidFill>
                  <a:srgbClr val="222222"/>
                </a:solidFill>
                <a:highlight>
                  <a:srgbClr val="FFFFFF"/>
                </a:highlight>
                <a:latin typeface="Roboto"/>
                <a:ea typeface="Roboto"/>
                <a:cs typeface="Roboto"/>
                <a:sym typeface="Roboto"/>
              </a:rPr>
              <a:t>Amount: Varies</a:t>
            </a:r>
            <a:endParaRPr sz="1100"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u="sng" dirty="0">
                <a:solidFill>
                  <a:srgbClr val="1155CC"/>
                </a:solidFill>
                <a:highlight>
                  <a:srgbClr val="FFFFFF"/>
                </a:highlight>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NSHSS Foundation Business &amp; Public Policy Scholarship</a:t>
            </a:r>
            <a:r>
              <a:rPr lang="en" sz="1100" dirty="0">
                <a:solidFill>
                  <a:srgbClr val="222222"/>
                </a:solidFill>
                <a:highlight>
                  <a:srgbClr val="FFFFFF"/>
                </a:highlight>
                <a:latin typeface="Roboto"/>
                <a:ea typeface="Roboto"/>
                <a:cs typeface="Roboto"/>
                <a:sym typeface="Roboto"/>
              </a:rPr>
              <a:t> Provider: National Society of High School Scholars</a:t>
            </a:r>
            <a:endParaRPr sz="1100"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dirty="0">
                <a:solidFill>
                  <a:srgbClr val="222222"/>
                </a:solidFill>
                <a:highlight>
                  <a:srgbClr val="FFFFFF"/>
                </a:highlight>
                <a:latin typeface="Roboto"/>
                <a:ea typeface="Roboto"/>
                <a:cs typeface="Roboto"/>
                <a:sym typeface="Roboto"/>
              </a:rPr>
              <a:t>Amount: $1,000</a:t>
            </a:r>
            <a:br>
              <a:rPr lang="en" sz="1100" dirty="0">
                <a:solidFill>
                  <a:srgbClr val="222222"/>
                </a:solidFill>
                <a:highlight>
                  <a:srgbClr val="FFFFFF"/>
                </a:highlight>
                <a:latin typeface="Roboto"/>
                <a:ea typeface="Roboto"/>
                <a:cs typeface="Roboto"/>
                <a:sym typeface="Roboto"/>
              </a:rPr>
            </a:br>
            <a:r>
              <a:rPr lang="en" sz="1100" dirty="0">
                <a:solidFill>
                  <a:srgbClr val="222222"/>
                </a:solidFill>
                <a:highlight>
                  <a:srgbClr val="FFFFFF"/>
                </a:highlight>
                <a:latin typeface="Roboto"/>
                <a:ea typeface="Roboto"/>
                <a:cs typeface="Roboto"/>
                <a:sym typeface="Roboto"/>
              </a:rPr>
              <a:t/>
            </a:r>
            <a:br>
              <a:rPr lang="en" sz="1100" dirty="0">
                <a:solidFill>
                  <a:srgbClr val="222222"/>
                </a:solidFill>
                <a:highlight>
                  <a:srgbClr val="FFFFFF"/>
                </a:highlight>
                <a:latin typeface="Roboto"/>
                <a:ea typeface="Roboto"/>
                <a:cs typeface="Roboto"/>
                <a:sym typeface="Roboto"/>
              </a:rPr>
            </a:br>
            <a:endParaRPr sz="1100"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endParaRPr sz="1100"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endParaRPr sz="1100" dirty="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endParaRPr sz="1100" dirty="0">
              <a:solidFill>
                <a:srgbClr val="222222"/>
              </a:solidFill>
              <a:highlight>
                <a:srgbClr val="FFFFFF"/>
              </a:highlight>
              <a:latin typeface="Roboto"/>
              <a:ea typeface="Roboto"/>
              <a:cs typeface="Roboto"/>
              <a:sym typeface="Roboto"/>
            </a:endParaRPr>
          </a:p>
          <a:p>
            <a:pPr marL="0" lvl="0" indent="0" algn="l" rtl="0">
              <a:spcBef>
                <a:spcPts val="1000"/>
              </a:spcBef>
              <a:spcAft>
                <a:spcPts val="0"/>
              </a:spcAft>
              <a:buNone/>
            </a:pPr>
            <a:endParaRPr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2"/>
          <p:cNvPicPr preferRelativeResize="0"/>
          <p:nvPr/>
        </p:nvPicPr>
        <p:blipFill>
          <a:blip r:embed="rId3">
            <a:alphaModFix/>
          </a:blip>
          <a:stretch>
            <a:fillRect/>
          </a:stretch>
        </p:blipFill>
        <p:spPr>
          <a:xfrm>
            <a:off x="0" y="0"/>
            <a:ext cx="9144000" cy="4991100"/>
          </a:xfrm>
          <a:prstGeom prst="rect">
            <a:avLst/>
          </a:prstGeom>
          <a:noFill/>
          <a:ln>
            <a:noFill/>
          </a:ln>
        </p:spPr>
      </p:pic>
      <p:sp>
        <p:nvSpPr>
          <p:cNvPr id="176" name="Google Shape;176;p32"/>
          <p:cNvSpPr txBox="1"/>
          <p:nvPr/>
        </p:nvSpPr>
        <p:spPr>
          <a:xfrm>
            <a:off x="324075" y="201450"/>
            <a:ext cx="8723700" cy="4764600"/>
          </a:xfrm>
          <a:prstGeom prst="rect">
            <a:avLst/>
          </a:prstGeom>
          <a:noFill/>
          <a:ln>
            <a:noFill/>
          </a:ln>
        </p:spPr>
        <p:txBody>
          <a:bodyPr spcFirstLastPara="1" wrap="square" lIns="91425" tIns="91425" rIns="91425" bIns="91425" anchor="t" anchorCtr="0">
            <a:noAutofit/>
          </a:bodyPr>
          <a:lstStyle/>
          <a:p>
            <a:pPr marL="457200" lvl="0" indent="0" algn="l" rtl="0">
              <a:lnSpc>
                <a:spcPct val="160000"/>
              </a:lnSpc>
              <a:spcBef>
                <a:spcPts val="900"/>
              </a:spcBef>
              <a:spcAft>
                <a:spcPts val="0"/>
              </a:spcAft>
              <a:buNone/>
            </a:pPr>
            <a:endParaRPr sz="1100">
              <a:solidFill>
                <a:srgbClr val="333333"/>
              </a:solidFill>
              <a:highlight>
                <a:srgbClr val="FFFFFF"/>
              </a:highlight>
            </a:endParaRPr>
          </a:p>
          <a:p>
            <a:pPr marL="457200" lvl="0" indent="0" algn="l" rtl="0">
              <a:lnSpc>
                <a:spcPct val="115000"/>
              </a:lnSpc>
              <a:spcBef>
                <a:spcPts val="1200"/>
              </a:spcBef>
              <a:spcAft>
                <a:spcPts val="0"/>
              </a:spcAft>
              <a:buNone/>
            </a:pPr>
            <a:endParaRPr sz="1200">
              <a:solidFill>
                <a:srgbClr val="252525"/>
              </a:solidFill>
              <a:highlight>
                <a:srgbClr val="FFFFFF"/>
              </a:highlight>
            </a:endParaRPr>
          </a:p>
          <a:p>
            <a:pPr marL="0" lvl="0" indent="0" algn="l" rtl="0">
              <a:spcBef>
                <a:spcPts val="0"/>
              </a:spcBef>
              <a:spcAft>
                <a:spcPts val="0"/>
              </a:spcAft>
              <a:buNone/>
            </a:pPr>
            <a:endParaRPr/>
          </a:p>
        </p:txBody>
      </p:sp>
      <p:pic>
        <p:nvPicPr>
          <p:cNvPr id="177" name="Google Shape;177;p32"/>
          <p:cNvPicPr preferRelativeResize="0"/>
          <p:nvPr/>
        </p:nvPicPr>
        <p:blipFill>
          <a:blip r:embed="rId4">
            <a:alphaModFix/>
          </a:blip>
          <a:stretch>
            <a:fillRect/>
          </a:stretch>
        </p:blipFill>
        <p:spPr>
          <a:xfrm>
            <a:off x="529600" y="528980"/>
            <a:ext cx="4138726" cy="3632669"/>
          </a:xfrm>
          <a:prstGeom prst="rect">
            <a:avLst/>
          </a:prstGeom>
          <a:noFill/>
          <a:ln>
            <a:noFill/>
          </a:ln>
        </p:spPr>
      </p:pic>
      <p:sp>
        <p:nvSpPr>
          <p:cNvPr id="178" name="Google Shape;178;p32"/>
          <p:cNvSpPr txBox="1"/>
          <p:nvPr/>
        </p:nvSpPr>
        <p:spPr>
          <a:xfrm>
            <a:off x="4852250" y="1480200"/>
            <a:ext cx="3591000" cy="117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u="sng">
                <a:solidFill>
                  <a:schemeClr val="hlink"/>
                </a:solidFill>
                <a:hlinkClick r:id="rId5"/>
              </a:rPr>
              <a:t>B. Davis Scholarship Link</a:t>
            </a:r>
            <a:r>
              <a:rPr lang="en" sz="1900" b="1"/>
              <a:t/>
            </a:r>
            <a:br>
              <a:rPr lang="en" sz="1900" b="1"/>
            </a:br>
            <a:r>
              <a:rPr lang="en" sz="1900" b="1"/>
              <a:t/>
            </a:r>
            <a:br>
              <a:rPr lang="en" sz="1900" b="1"/>
            </a:br>
            <a:r>
              <a:rPr lang="en" sz="1900" b="1">
                <a:solidFill>
                  <a:srgbClr val="FF0000"/>
                </a:solidFill>
              </a:rPr>
              <a:t>Deadline: May 21, 2024</a:t>
            </a:r>
            <a:endParaRPr sz="1900" b="1">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3"/>
          <p:cNvPicPr preferRelativeResize="0"/>
          <p:nvPr/>
        </p:nvPicPr>
        <p:blipFill>
          <a:blip r:embed="rId3">
            <a:alphaModFix/>
          </a:blip>
          <a:stretch>
            <a:fillRect/>
          </a:stretch>
        </p:blipFill>
        <p:spPr>
          <a:xfrm>
            <a:off x="0" y="0"/>
            <a:ext cx="9144000" cy="4991100"/>
          </a:xfrm>
          <a:prstGeom prst="rect">
            <a:avLst/>
          </a:prstGeom>
          <a:noFill/>
          <a:ln>
            <a:noFill/>
          </a:ln>
        </p:spPr>
      </p:pic>
      <p:sp>
        <p:nvSpPr>
          <p:cNvPr id="184" name="Google Shape;184;p33"/>
          <p:cNvSpPr txBox="1"/>
          <p:nvPr/>
        </p:nvSpPr>
        <p:spPr>
          <a:xfrm>
            <a:off x="210225" y="1296300"/>
            <a:ext cx="8592300" cy="303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300">
                <a:solidFill>
                  <a:schemeClr val="dk1"/>
                </a:solidFill>
              </a:rPr>
              <a:t>Welcome to the New Jersey ROFL (rolling on floor laughing) scholarship! At</a:t>
            </a:r>
            <a:r>
              <a:rPr lang="en" sz="1300">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30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Pointe Pest Control</a:t>
            </a:r>
            <a:r>
              <a:rPr lang="en" sz="1300">
                <a:solidFill>
                  <a:schemeClr val="dk1"/>
                </a:solidFill>
              </a:rPr>
              <a:t> we believe school is important, but paying for school is not always easy. We want to give back to the community by providing this scholarship to any high school senior or college freshman from New Jersey. Take a quick break from your studies and create something funny for a chance to win a $500 scholarship.</a:t>
            </a:r>
            <a:endParaRPr sz="1300">
              <a:solidFill>
                <a:schemeClr val="dk1"/>
              </a:solidFill>
            </a:endParaRPr>
          </a:p>
          <a:p>
            <a:pPr marL="457200" lvl="0" indent="-311150" algn="l" rtl="0">
              <a:lnSpc>
                <a:spcPct val="150000"/>
              </a:lnSpc>
              <a:spcBef>
                <a:spcPts val="0"/>
              </a:spcBef>
              <a:spcAft>
                <a:spcPts val="0"/>
              </a:spcAft>
              <a:buClr>
                <a:schemeClr val="dk1"/>
              </a:buClr>
              <a:buSzPts val="1300"/>
              <a:buChar char="●"/>
            </a:pPr>
            <a:r>
              <a:rPr lang="en">
                <a:solidFill>
                  <a:schemeClr val="dk1"/>
                </a:solidFill>
                <a:latin typeface="Times New Roman"/>
                <a:ea typeface="Times New Roman"/>
                <a:cs typeface="Times New Roman"/>
                <a:sym typeface="Times New Roman"/>
              </a:rPr>
              <a:t>The scholarship must be submitted, in full, by </a:t>
            </a:r>
            <a:r>
              <a:rPr lang="en" b="1">
                <a:solidFill>
                  <a:schemeClr val="dk1"/>
                </a:solidFill>
                <a:latin typeface="Times New Roman"/>
                <a:ea typeface="Times New Roman"/>
                <a:cs typeface="Times New Roman"/>
                <a:sym typeface="Times New Roman"/>
              </a:rPr>
              <a:t>May 30, 2024</a:t>
            </a:r>
            <a:r>
              <a:rPr lang="en">
                <a:solidFill>
                  <a:schemeClr val="dk1"/>
                </a:solidFill>
                <a:latin typeface="Times New Roman"/>
                <a:ea typeface="Times New Roman"/>
                <a:cs typeface="Times New Roman"/>
                <a:sym typeface="Times New Roman"/>
              </a:rPr>
              <a:t>. NO LATE APPLICATIONS WILL NOT BE CONSIDERED.</a:t>
            </a:r>
            <a:endParaRPr>
              <a:solidFill>
                <a:schemeClr val="dk1"/>
              </a:solidFill>
              <a:latin typeface="Times New Roman"/>
              <a:ea typeface="Times New Roman"/>
              <a:cs typeface="Times New Roman"/>
              <a:sym typeface="Times New Roman"/>
            </a:endParaRPr>
          </a:p>
          <a:p>
            <a:pPr marL="457200" lvl="0" indent="-311150" algn="l" rtl="0">
              <a:lnSpc>
                <a:spcPct val="150000"/>
              </a:lnSpc>
              <a:spcBef>
                <a:spcPts val="0"/>
              </a:spcBef>
              <a:spcAft>
                <a:spcPts val="0"/>
              </a:spcAft>
              <a:buClr>
                <a:schemeClr val="dk1"/>
              </a:buClr>
              <a:buSzPts val="1300"/>
              <a:buChar char="●"/>
            </a:pPr>
            <a:r>
              <a:rPr lang="en">
                <a:solidFill>
                  <a:schemeClr val="dk1"/>
                </a:solidFill>
                <a:latin typeface="Times New Roman"/>
                <a:ea typeface="Times New Roman"/>
                <a:cs typeface="Times New Roman"/>
                <a:sym typeface="Times New Roman"/>
              </a:rPr>
              <a:t>INCOMPLETE APPLICATIONS WILL NOT BE CONSIDERED.</a:t>
            </a:r>
            <a:endParaRPr>
              <a:solidFill>
                <a:schemeClr val="dk1"/>
              </a:solidFill>
              <a:latin typeface="Times New Roman"/>
              <a:ea typeface="Times New Roman"/>
              <a:cs typeface="Times New Roman"/>
              <a:sym typeface="Times New Roman"/>
            </a:endParaRPr>
          </a:p>
          <a:p>
            <a:pPr marL="457200" lvl="0" indent="-311150" algn="l" rtl="0">
              <a:lnSpc>
                <a:spcPct val="150000"/>
              </a:lnSpc>
              <a:spcBef>
                <a:spcPts val="0"/>
              </a:spcBef>
              <a:spcAft>
                <a:spcPts val="0"/>
              </a:spcAft>
              <a:buClr>
                <a:schemeClr val="dk1"/>
              </a:buClr>
              <a:buSzPts val="1300"/>
              <a:buChar char="●"/>
            </a:pPr>
            <a:r>
              <a:rPr lang="en">
                <a:solidFill>
                  <a:schemeClr val="dk1"/>
                </a:solidFill>
                <a:latin typeface="Times New Roman"/>
                <a:ea typeface="Times New Roman"/>
                <a:cs typeface="Times New Roman"/>
                <a:sym typeface="Times New Roman"/>
              </a:rPr>
              <a:t>A</a:t>
            </a:r>
            <a:r>
              <a:rPr lang="en">
                <a:solidFill>
                  <a:schemeClr val="dk1"/>
                </a:solidFill>
                <a:highlight>
                  <a:srgbClr val="FFFFFF"/>
                </a:highlight>
                <a:latin typeface="Times New Roman"/>
                <a:ea typeface="Times New Roman"/>
                <a:cs typeface="Times New Roman"/>
                <a:sym typeface="Times New Roman"/>
              </a:rPr>
              <a:t>pplications for scholarship can be submitted by any high school senior or college freshman from the state of New Jersey.</a:t>
            </a:r>
            <a:endParaRPr>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highlight>
                <a:srgbClr val="FFFFFF"/>
              </a:highlight>
            </a:endParaRPr>
          </a:p>
        </p:txBody>
      </p:sp>
      <p:sp>
        <p:nvSpPr>
          <p:cNvPr id="185" name="Google Shape;185;p33"/>
          <p:cNvSpPr txBox="1"/>
          <p:nvPr/>
        </p:nvSpPr>
        <p:spPr>
          <a:xfrm>
            <a:off x="2357600" y="787425"/>
            <a:ext cx="5780700" cy="5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solidFill>
                  <a:schemeClr val="hlink"/>
                </a:solidFill>
                <a:hlinkClick r:id="rId5"/>
              </a:rPr>
              <a:t>NJ ROFL Scholarship</a:t>
            </a:r>
            <a:r>
              <a:rPr lang="en" sz="1700" b="1"/>
              <a:t>  </a:t>
            </a:r>
            <a:r>
              <a:rPr lang="en" sz="1700" b="1">
                <a:solidFill>
                  <a:srgbClr val="FF0000"/>
                </a:solidFill>
              </a:rPr>
              <a:t>Deadline: May 30, 2024</a:t>
            </a:r>
            <a:endParaRPr sz="1700" b="1">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4"/>
          <p:cNvPicPr preferRelativeResize="0"/>
          <p:nvPr/>
        </p:nvPicPr>
        <p:blipFill>
          <a:blip r:embed="rId3">
            <a:alphaModFix/>
          </a:blip>
          <a:stretch>
            <a:fillRect/>
          </a:stretch>
        </p:blipFill>
        <p:spPr>
          <a:xfrm>
            <a:off x="0" y="0"/>
            <a:ext cx="9144000" cy="4991100"/>
          </a:xfrm>
          <a:prstGeom prst="rect">
            <a:avLst/>
          </a:prstGeom>
          <a:noFill/>
          <a:ln>
            <a:noFill/>
          </a:ln>
        </p:spPr>
      </p:pic>
      <p:sp>
        <p:nvSpPr>
          <p:cNvPr id="191" name="Google Shape;191;p34"/>
          <p:cNvSpPr txBox="1"/>
          <p:nvPr/>
        </p:nvSpPr>
        <p:spPr>
          <a:xfrm>
            <a:off x="427975" y="937025"/>
            <a:ext cx="7821000" cy="37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hlinkClick r:id="rId4"/>
              </a:rPr>
              <a:t>Bee Winkler Weinstein Fund</a:t>
            </a:r>
            <a:endParaRPr b="1"/>
          </a:p>
          <a:p>
            <a:pPr marL="0" lvl="0" indent="0" algn="l" rtl="0">
              <a:spcBef>
                <a:spcPts val="0"/>
              </a:spcBef>
              <a:spcAft>
                <a:spcPts val="0"/>
              </a:spcAft>
              <a:buNone/>
            </a:pPr>
            <a:endParaRPr b="1"/>
          </a:p>
          <a:p>
            <a:pPr marL="0" lvl="0" indent="0" algn="l" rtl="0">
              <a:lnSpc>
                <a:spcPct val="115000"/>
              </a:lnSpc>
              <a:spcBef>
                <a:spcPts val="0"/>
              </a:spcBef>
              <a:spcAft>
                <a:spcPts val="0"/>
              </a:spcAft>
              <a:buClr>
                <a:schemeClr val="dk1"/>
              </a:buClr>
              <a:buSzPts val="1100"/>
              <a:buFont typeface="Arial"/>
              <a:buNone/>
            </a:pPr>
            <a:r>
              <a:rPr lang="en" sz="1600" b="1">
                <a:solidFill>
                  <a:schemeClr val="dk1"/>
                </a:solidFill>
              </a:rPr>
              <a:t>Award:</a:t>
            </a:r>
            <a:r>
              <a:rPr lang="en" sz="1600">
                <a:solidFill>
                  <a:schemeClr val="dk1"/>
                </a:solidFill>
              </a:rPr>
              <a:t> Varies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00" b="1">
                <a:solidFill>
                  <a:schemeClr val="dk1"/>
                </a:solidFill>
              </a:rPr>
              <a:t>Deadline:</a:t>
            </a:r>
            <a:r>
              <a:rPr lang="en" sz="1600" b="1">
                <a:solidFill>
                  <a:srgbClr val="FF0000"/>
                </a:solidFill>
              </a:rPr>
              <a:t> Varies</a:t>
            </a:r>
            <a:endParaRPr sz="16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600" b="1">
                <a:solidFill>
                  <a:schemeClr val="dk1"/>
                </a:solidFill>
              </a:rPr>
              <a:t>Available to:</a:t>
            </a:r>
            <a:r>
              <a:rPr lang="en" sz="1600">
                <a:solidFill>
                  <a:schemeClr val="dk1"/>
                </a:solidFill>
              </a:rPr>
              <a:t> College Freshman through College Senior</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The Bee Winkler Weinstein Fund is available to lesbians, bisexual women, and female identified transgender individuals ages 18-25 whose own families have withdrawn emotional and/or financial support because of their sexual and/or gender identity.</a:t>
            </a:r>
            <a:endParaRPr sz="16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600">
                <a:solidFill>
                  <a:schemeClr val="dk1"/>
                </a:solidFill>
                <a:highlight>
                  <a:srgbClr val="FFFFFF"/>
                </a:highlight>
              </a:rPr>
              <a:t>This award promotes growth and self-sufficiency in young women by providing grants covering vocational/ technical training, licensing fees, college application fees and the like.</a:t>
            </a:r>
            <a:endParaRPr sz="16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600">
                <a:solidFill>
                  <a:schemeClr val="dk1"/>
                </a:solidFill>
                <a:highlight>
                  <a:srgbClr val="FFFFFF"/>
                </a:highlight>
              </a:rPr>
              <a:t>Applicants must reside within the United States to be eligible for this award.</a:t>
            </a:r>
            <a:endParaRPr sz="1900" b="1">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5"/>
          <p:cNvPicPr preferRelativeResize="0"/>
          <p:nvPr/>
        </p:nvPicPr>
        <p:blipFill>
          <a:blip r:embed="rId3">
            <a:alphaModFix/>
          </a:blip>
          <a:stretch>
            <a:fillRect/>
          </a:stretch>
        </p:blipFill>
        <p:spPr>
          <a:xfrm>
            <a:off x="0" y="0"/>
            <a:ext cx="9144000" cy="4991100"/>
          </a:xfrm>
          <a:prstGeom prst="rect">
            <a:avLst/>
          </a:prstGeom>
          <a:noFill/>
          <a:ln>
            <a:noFill/>
          </a:ln>
        </p:spPr>
      </p:pic>
      <p:pic>
        <p:nvPicPr>
          <p:cNvPr id="197" name="Google Shape;197;p35"/>
          <p:cNvPicPr preferRelativeResize="0"/>
          <p:nvPr/>
        </p:nvPicPr>
        <p:blipFill>
          <a:blip r:embed="rId4">
            <a:alphaModFix/>
          </a:blip>
          <a:stretch>
            <a:fillRect/>
          </a:stretch>
        </p:blipFill>
        <p:spPr>
          <a:xfrm>
            <a:off x="638325" y="288625"/>
            <a:ext cx="3478925" cy="4241801"/>
          </a:xfrm>
          <a:prstGeom prst="rect">
            <a:avLst/>
          </a:prstGeom>
          <a:noFill/>
          <a:ln>
            <a:noFill/>
          </a:ln>
        </p:spPr>
      </p:pic>
      <p:sp>
        <p:nvSpPr>
          <p:cNvPr id="198" name="Google Shape;198;p35"/>
          <p:cNvSpPr txBox="1"/>
          <p:nvPr/>
        </p:nvSpPr>
        <p:spPr>
          <a:xfrm>
            <a:off x="4485950" y="1278175"/>
            <a:ext cx="3968400" cy="277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t>DON’T FORGET TO CHECK OUT THIS GREAT RESOURCE </a:t>
            </a:r>
            <a:br>
              <a:rPr lang="en" sz="2300" b="1"/>
            </a:br>
            <a:r>
              <a:rPr lang="en" sz="2300" b="1"/>
              <a:t>FOR NATIONAL SCHOLARSHIPS THROUGH THE </a:t>
            </a:r>
            <a:br>
              <a:rPr lang="en" sz="2300" b="1"/>
            </a:br>
            <a:r>
              <a:rPr lang="en" sz="2300" b="1"/>
              <a:t>COMMON APP WEBSITE!</a:t>
            </a:r>
            <a:endParaRPr sz="23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6"/>
          <p:cNvPicPr preferRelativeResize="0"/>
          <p:nvPr/>
        </p:nvPicPr>
        <p:blipFill>
          <a:blip r:embed="rId3">
            <a:alphaModFix/>
          </a:blip>
          <a:stretch>
            <a:fillRect/>
          </a:stretch>
        </p:blipFill>
        <p:spPr>
          <a:xfrm>
            <a:off x="0" y="0"/>
            <a:ext cx="9144000" cy="5198800"/>
          </a:xfrm>
          <a:prstGeom prst="rect">
            <a:avLst/>
          </a:prstGeom>
          <a:noFill/>
          <a:ln>
            <a:noFill/>
          </a:ln>
        </p:spPr>
      </p:pic>
      <p:sp>
        <p:nvSpPr>
          <p:cNvPr id="204" name="Google Shape;204;p36"/>
          <p:cNvSpPr txBox="1"/>
          <p:nvPr/>
        </p:nvSpPr>
        <p:spPr>
          <a:xfrm>
            <a:off x="147450" y="811150"/>
            <a:ext cx="88491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 </a:t>
            </a:r>
            <a:r>
              <a:rPr lang="en" sz="1700" b="1">
                <a:highlight>
                  <a:srgbClr val="FFFFFF"/>
                </a:highlight>
              </a:rPr>
              <a:t> CHECK OUT THESE WEBSITES THAT HOUSE HUNDREDS OF SCHOLARSHIPS!</a:t>
            </a:r>
            <a:endParaRPr sz="1700" b="1">
              <a:highlight>
                <a:srgbClr val="FFFFFF"/>
              </a:highlight>
            </a:endParaRPr>
          </a:p>
        </p:txBody>
      </p:sp>
      <p:sp>
        <p:nvSpPr>
          <p:cNvPr id="205" name="Google Shape;205;p36"/>
          <p:cNvSpPr txBox="1"/>
          <p:nvPr/>
        </p:nvSpPr>
        <p:spPr>
          <a:xfrm>
            <a:off x="736325" y="1413250"/>
            <a:ext cx="2151900" cy="8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solidFill>
                  <a:schemeClr val="hlink"/>
                </a:solidFill>
                <a:hlinkClick r:id="rId4"/>
              </a:rPr>
              <a:t>Scholarships.com</a:t>
            </a:r>
            <a:endParaRPr sz="1700" b="1"/>
          </a:p>
          <a:p>
            <a:pPr marL="0" lvl="0" indent="0" algn="l" rtl="0">
              <a:spcBef>
                <a:spcPts val="0"/>
              </a:spcBef>
              <a:spcAft>
                <a:spcPts val="0"/>
              </a:spcAft>
              <a:buNone/>
            </a:pPr>
            <a:endParaRPr sz="1700" b="1"/>
          </a:p>
          <a:p>
            <a:pPr marL="0" lvl="0" indent="0" algn="l" rtl="0">
              <a:spcBef>
                <a:spcPts val="0"/>
              </a:spcBef>
              <a:spcAft>
                <a:spcPts val="0"/>
              </a:spcAft>
              <a:buNone/>
            </a:pPr>
            <a:r>
              <a:rPr lang="en" sz="1700" b="1" u="sng">
                <a:solidFill>
                  <a:schemeClr val="hlink"/>
                </a:solidFill>
                <a:hlinkClick r:id="rId5"/>
              </a:rPr>
              <a:t>Fastweb.com</a:t>
            </a:r>
            <a:endParaRPr sz="1700" b="1"/>
          </a:p>
        </p:txBody>
      </p:sp>
      <p:sp>
        <p:nvSpPr>
          <p:cNvPr id="206" name="Google Shape;206;p36"/>
          <p:cNvSpPr txBox="1"/>
          <p:nvPr/>
        </p:nvSpPr>
        <p:spPr>
          <a:xfrm>
            <a:off x="3575300" y="1526350"/>
            <a:ext cx="4134600" cy="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hlinkClick r:id="rId6"/>
              </a:rPr>
              <a:t>College Board Big Future Scholarship Search</a:t>
            </a:r>
            <a:endParaRPr b="1"/>
          </a:p>
        </p:txBody>
      </p:sp>
      <p:sp>
        <p:nvSpPr>
          <p:cNvPr id="207" name="Google Shape;207;p36"/>
          <p:cNvSpPr txBox="1">
            <a:spLocks noGrp="1"/>
          </p:cNvSpPr>
          <p:nvPr>
            <p:ph type="subTitle" idx="1"/>
          </p:nvPr>
        </p:nvSpPr>
        <p:spPr>
          <a:xfrm>
            <a:off x="736325" y="2456588"/>
            <a:ext cx="1723500" cy="65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u="sng">
                <a:solidFill>
                  <a:schemeClr val="hlink"/>
                </a:solidFill>
                <a:hlinkClick r:id="rId7"/>
              </a:rPr>
              <a:t>hesaa.org</a:t>
            </a:r>
            <a:endParaRPr sz="2300"/>
          </a:p>
        </p:txBody>
      </p:sp>
      <p:sp>
        <p:nvSpPr>
          <p:cNvPr id="208" name="Google Shape;208;p36"/>
          <p:cNvSpPr txBox="1"/>
          <p:nvPr/>
        </p:nvSpPr>
        <p:spPr>
          <a:xfrm>
            <a:off x="4104975" y="2116763"/>
            <a:ext cx="2540100"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hlink"/>
                </a:solidFill>
                <a:hlinkClick r:id="rId8"/>
              </a:rPr>
              <a:t>Dollars For Scholars</a:t>
            </a:r>
            <a:endParaRPr sz="1800" b="1"/>
          </a:p>
        </p:txBody>
      </p:sp>
      <p:sp>
        <p:nvSpPr>
          <p:cNvPr id="209" name="Google Shape;209;p36"/>
          <p:cNvSpPr txBox="1"/>
          <p:nvPr/>
        </p:nvSpPr>
        <p:spPr>
          <a:xfrm>
            <a:off x="4361875" y="2772875"/>
            <a:ext cx="3748500" cy="5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hlink"/>
                </a:solidFill>
                <a:hlinkClick r:id="rId9"/>
              </a:rPr>
              <a:t>Best College Scholarships 2020</a:t>
            </a:r>
            <a:endParaRPr sz="1800" b="1"/>
          </a:p>
        </p:txBody>
      </p:sp>
      <p:sp>
        <p:nvSpPr>
          <p:cNvPr id="210" name="Google Shape;210;p36"/>
          <p:cNvSpPr txBox="1"/>
          <p:nvPr/>
        </p:nvSpPr>
        <p:spPr>
          <a:xfrm>
            <a:off x="3932450" y="3401975"/>
            <a:ext cx="2540100" cy="4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hlink"/>
                </a:solidFill>
                <a:hlinkClick r:id="rId10"/>
              </a:rPr>
              <a:t>UNIGO Scholarships</a:t>
            </a:r>
            <a:endParaRPr sz="1800" b="1" u="sng"/>
          </a:p>
        </p:txBody>
      </p:sp>
      <p:sp>
        <p:nvSpPr>
          <p:cNvPr id="211" name="Google Shape;211;p36"/>
          <p:cNvSpPr txBox="1"/>
          <p:nvPr/>
        </p:nvSpPr>
        <p:spPr>
          <a:xfrm>
            <a:off x="214475" y="3182825"/>
            <a:ext cx="3195600" cy="5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accent5"/>
                </a:solidFil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Sallie Mae Scholarships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0"/>
            <a:ext cx="9144000" cy="4991100"/>
          </a:xfrm>
          <a:prstGeom prst="rect">
            <a:avLst/>
          </a:prstGeom>
          <a:noFill/>
          <a:ln>
            <a:noFill/>
          </a:ln>
        </p:spPr>
      </p:pic>
      <p:sp>
        <p:nvSpPr>
          <p:cNvPr id="68" name="Google Shape;68;p15"/>
          <p:cNvSpPr txBox="1">
            <a:spLocks noGrp="1"/>
          </p:cNvSpPr>
          <p:nvPr>
            <p:ph type="ctrTitle"/>
          </p:nvPr>
        </p:nvSpPr>
        <p:spPr>
          <a:xfrm>
            <a:off x="263450" y="366700"/>
            <a:ext cx="8520600" cy="4535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rgbClr val="222222"/>
                </a:solidFill>
                <a:highlight>
                  <a:srgbClr val="FFFFFF"/>
                </a:highlight>
                <a:latin typeface="Roboto"/>
                <a:ea typeface="Roboto"/>
                <a:cs typeface="Roboto"/>
                <a:sym typeface="Roboto"/>
              </a:rPr>
              <a:t>October Deadline Scholarships Cont. (sponsored by GoMerry)</a:t>
            </a:r>
            <a:endParaRPr/>
          </a:p>
          <a:p>
            <a:pPr marL="0" lvl="0" indent="0" algn="l" rtl="0">
              <a:lnSpc>
                <a:spcPct val="115000"/>
              </a:lnSpc>
              <a:spcBef>
                <a:spcPts val="1000"/>
              </a:spcBef>
              <a:spcAft>
                <a:spcPts val="0"/>
              </a:spcAft>
              <a:buNone/>
            </a:pPr>
            <a:r>
              <a:rPr lang="en" sz="1100" u="sng">
                <a:solidFill>
                  <a:srgbClr val="1155CC"/>
                </a:solidFill>
                <a:highlight>
                  <a:srgbClr val="FFFFFF"/>
                </a:highlight>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Easiest Scholarship Ever</a:t>
            </a:r>
            <a:r>
              <a:rPr lang="en" sz="1100">
                <a:solidFill>
                  <a:srgbClr val="222222"/>
                </a:solidFill>
                <a:highlight>
                  <a:srgbClr val="FFFFFF"/>
                </a:highlight>
                <a:latin typeface="Roboto"/>
                <a:ea typeface="Roboto"/>
                <a:cs typeface="Roboto"/>
                <a:sym typeface="Roboto"/>
              </a:rPr>
              <a:t> Provider: Going Merry</a:t>
            </a:r>
            <a:endParaRPr sz="110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a:solidFill>
                  <a:srgbClr val="222222"/>
                </a:solidFill>
                <a:highlight>
                  <a:srgbClr val="FFFFFF"/>
                </a:highlight>
                <a:latin typeface="Roboto"/>
                <a:ea typeface="Roboto"/>
                <a:cs typeface="Roboto"/>
                <a:sym typeface="Roboto"/>
              </a:rPr>
              <a:t>Amount: $1,000</a:t>
            </a:r>
            <a:endParaRPr sz="110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u="sng">
                <a:solidFill>
                  <a:srgbClr val="1155CC"/>
                </a:solidFill>
                <a:highlight>
                  <a:srgbClr val="FFFFFF"/>
                </a:highlight>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NSHSS Foundation STEM Scholarship</a:t>
            </a:r>
            <a:r>
              <a:rPr lang="en" sz="1100">
                <a:solidFill>
                  <a:srgbClr val="222222"/>
                </a:solidFill>
                <a:highlight>
                  <a:srgbClr val="FFFFFF"/>
                </a:highlight>
                <a:latin typeface="Roboto"/>
                <a:ea typeface="Roboto"/>
                <a:cs typeface="Roboto"/>
                <a:sym typeface="Roboto"/>
              </a:rPr>
              <a:t> Provider: National Society of High School Scholars</a:t>
            </a:r>
            <a:endParaRPr sz="110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a:solidFill>
                  <a:srgbClr val="222222"/>
                </a:solidFill>
                <a:highlight>
                  <a:srgbClr val="FFFFFF"/>
                </a:highlight>
                <a:latin typeface="Roboto"/>
                <a:ea typeface="Roboto"/>
                <a:cs typeface="Roboto"/>
                <a:sym typeface="Roboto"/>
              </a:rPr>
              <a:t>Amount: $1,000</a:t>
            </a:r>
            <a:endParaRPr sz="110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u="sng">
                <a:solidFill>
                  <a:srgbClr val="1155CC"/>
                </a:solidFill>
                <a:highlight>
                  <a:srgbClr val="FFFFFF"/>
                </a:highlight>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Omega Psi Phi Fraternity, Inc. International High School Essay Contest</a:t>
            </a:r>
            <a:r>
              <a:rPr lang="en" sz="1100">
                <a:solidFill>
                  <a:srgbClr val="222222"/>
                </a:solidFill>
                <a:highlight>
                  <a:srgbClr val="FFFFFF"/>
                </a:highlight>
                <a:latin typeface="Roboto"/>
                <a:ea typeface="Roboto"/>
                <a:cs typeface="Roboto"/>
                <a:sym typeface="Roboto"/>
              </a:rPr>
              <a:t> Provider: Omega Psi Phi Fraternity, Inc.</a:t>
            </a:r>
            <a:endParaRPr sz="110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r>
              <a:rPr lang="en" sz="1100">
                <a:solidFill>
                  <a:srgbClr val="222222"/>
                </a:solidFill>
                <a:highlight>
                  <a:srgbClr val="FFFFFF"/>
                </a:highlight>
                <a:latin typeface="Roboto"/>
                <a:ea typeface="Roboto"/>
                <a:cs typeface="Roboto"/>
                <a:sym typeface="Roboto"/>
              </a:rPr>
              <a:t>Amount: $5,000</a:t>
            </a:r>
            <a:endParaRPr sz="110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endParaRPr sz="1100">
              <a:solidFill>
                <a:srgbClr val="222222"/>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None/>
            </a:pPr>
            <a:endParaRPr sz="1100">
              <a:solidFill>
                <a:srgbClr val="222222"/>
              </a:solidFill>
              <a:highlight>
                <a:srgbClr val="FFFFFF"/>
              </a:highlight>
              <a:latin typeface="Roboto"/>
              <a:ea typeface="Roboto"/>
              <a:cs typeface="Roboto"/>
              <a:sym typeface="Roboto"/>
            </a:endParaRPr>
          </a:p>
          <a:p>
            <a:pPr marL="0" lvl="0" indent="0" algn="l" rtl="0">
              <a:spcBef>
                <a:spcPts val="1000"/>
              </a:spcBef>
              <a:spcAft>
                <a:spcPts val="0"/>
              </a:spcAft>
              <a:buNone/>
            </a:pP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0" y="0"/>
            <a:ext cx="9144000" cy="4991100"/>
          </a:xfrm>
          <a:prstGeom prst="rect">
            <a:avLst/>
          </a:prstGeom>
          <a:noFill/>
          <a:ln>
            <a:noFill/>
          </a:ln>
        </p:spPr>
      </p:pic>
      <p:sp>
        <p:nvSpPr>
          <p:cNvPr id="74" name="Google Shape;74;p16"/>
          <p:cNvSpPr txBox="1">
            <a:spLocks noGrp="1"/>
          </p:cNvSpPr>
          <p:nvPr>
            <p:ph type="ctrTitle"/>
          </p:nvPr>
        </p:nvSpPr>
        <p:spPr>
          <a:xfrm>
            <a:off x="311700" y="1182325"/>
            <a:ext cx="8520600" cy="33627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1100"/>
              <a:t>  </a:t>
            </a:r>
            <a:r>
              <a:rPr lang="en" sz="2000" b="1"/>
              <a:t>New Jersey Survivor Tuition Benefits Program &amp; Law Enforcement Officer Memorial Scholarship</a:t>
            </a:r>
            <a:endParaRPr sz="2000" b="1"/>
          </a:p>
          <a:p>
            <a:pPr marL="0" lvl="0" indent="0" algn="l" rtl="0">
              <a:lnSpc>
                <a:spcPct val="115000"/>
              </a:lnSpc>
              <a:spcBef>
                <a:spcPts val="0"/>
              </a:spcBef>
              <a:spcAft>
                <a:spcPts val="0"/>
              </a:spcAft>
              <a:buClr>
                <a:schemeClr val="dk1"/>
              </a:buClr>
              <a:buSzPts val="1100"/>
              <a:buFont typeface="Arial"/>
              <a:buNone/>
            </a:pPr>
            <a:r>
              <a:rPr lang="en" sz="1700"/>
              <a:t>Must be a child or surviving spouse of a New Jersey firefighter,emergency service worker or law enforcement officer killed in the line of duty.  </a:t>
            </a:r>
            <a:r>
              <a:rPr lang="en" sz="1700" b="1">
                <a:solidFill>
                  <a:srgbClr val="FF0000"/>
                </a:solidFill>
              </a:rPr>
              <a:t>Deadline 10/1/2023</a:t>
            </a:r>
            <a:r>
              <a:rPr lang="en" sz="1700"/>
              <a:t>.</a:t>
            </a:r>
            <a:endParaRPr sz="1700"/>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Clr>
                <a:schemeClr val="dk1"/>
              </a:buClr>
              <a:buSzPts val="1100"/>
              <a:buFont typeface="Arial"/>
              <a:buNone/>
            </a:pPr>
            <a:r>
              <a:rPr lang="en" sz="1800" b="1" u="sng">
                <a:solidFill>
                  <a:schemeClr val="hlink"/>
                </a:solidFill>
                <a:hlinkClick r:id="rId4"/>
              </a:rPr>
              <a:t>NJ Survivor Memorial Scholarship</a:t>
            </a:r>
            <a:endParaRPr sz="1800" b="1"/>
          </a:p>
          <a:p>
            <a:pPr marL="0" lvl="0" indent="0" algn="l" rtl="0">
              <a:spcBef>
                <a:spcPts val="0"/>
              </a:spcBef>
              <a:spcAft>
                <a:spcPts val="0"/>
              </a:spcAft>
              <a:buNone/>
            </a:pPr>
            <a:endParaRPr sz="5700"/>
          </a:p>
        </p:txBody>
      </p:sp>
      <p:sp>
        <p:nvSpPr>
          <p:cNvPr id="75" name="Google Shape;75;p16"/>
          <p:cNvSpPr txBox="1"/>
          <p:nvPr/>
        </p:nvSpPr>
        <p:spPr>
          <a:xfrm>
            <a:off x="0" y="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https://docs.google.com/forms/d/1HzF7X-JSKyJqtYi4sr2C5GvH2drccawj8UrkM3I-i1A/edit?ts=650c466a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0"/>
            <a:ext cx="9144000" cy="4991100"/>
          </a:xfrm>
          <a:prstGeom prst="rect">
            <a:avLst/>
          </a:prstGeom>
          <a:noFill/>
          <a:ln>
            <a:noFill/>
          </a:ln>
        </p:spPr>
      </p:pic>
      <p:sp>
        <p:nvSpPr>
          <p:cNvPr id="81" name="Google Shape;81;p17"/>
          <p:cNvSpPr txBox="1"/>
          <p:nvPr/>
        </p:nvSpPr>
        <p:spPr>
          <a:xfrm>
            <a:off x="631625" y="835725"/>
            <a:ext cx="8020800" cy="2922600"/>
          </a:xfrm>
          <a:prstGeom prst="rect">
            <a:avLst/>
          </a:prstGeom>
          <a:noFill/>
          <a:ln>
            <a:noFill/>
          </a:ln>
        </p:spPr>
        <p:txBody>
          <a:bodyPr spcFirstLastPara="1" wrap="square" lIns="91425" tIns="91425" rIns="91425" bIns="91425" anchor="ctr" anchorCtr="0">
            <a:noAutofit/>
          </a:bodyPr>
          <a:lstStyle/>
          <a:p>
            <a:pPr marL="0" lvl="0" indent="0" algn="l" rtl="0">
              <a:lnSpc>
                <a:spcPct val="107916"/>
              </a:lnSpc>
              <a:spcBef>
                <a:spcPts val="1200"/>
              </a:spcBef>
              <a:spcAft>
                <a:spcPts val="0"/>
              </a:spcAft>
              <a:buNone/>
            </a:pPr>
            <a:r>
              <a:rPr lang="en" sz="2500" b="1">
                <a:solidFill>
                  <a:srgbClr val="2E75B5"/>
                </a:solidFill>
                <a:latin typeface="Calibri"/>
                <a:ea typeface="Calibri"/>
                <a:cs typeface="Calibri"/>
                <a:sym typeface="Calibri"/>
              </a:rPr>
              <a:t>$1,000 Plan for College Sweepstakes </a:t>
            </a:r>
            <a:endParaRPr sz="2500" b="1">
              <a:solidFill>
                <a:srgbClr val="2E75B5"/>
              </a:solidFill>
              <a:latin typeface="Calibri"/>
              <a:ea typeface="Calibri"/>
              <a:cs typeface="Calibri"/>
              <a:sym typeface="Calibri"/>
            </a:endParaRPr>
          </a:p>
          <a:p>
            <a:pPr marL="0" lvl="0" indent="0" algn="l" rtl="0">
              <a:spcBef>
                <a:spcPts val="0"/>
              </a:spcBef>
              <a:spcAft>
                <a:spcPts val="0"/>
              </a:spcAft>
              <a:buNone/>
            </a:pPr>
            <a:r>
              <a:rPr lang="en" sz="2300" b="1">
                <a:latin typeface="Times New Roman"/>
                <a:ea typeface="Times New Roman"/>
                <a:cs typeface="Times New Roman"/>
                <a:sym typeface="Times New Roman"/>
              </a:rPr>
              <a:t>Provided by:</a:t>
            </a:r>
            <a:r>
              <a:rPr lang="en" sz="2300">
                <a:latin typeface="Times New Roman"/>
                <a:ea typeface="Times New Roman"/>
                <a:cs typeface="Times New Roman"/>
                <a:sym typeface="Times New Roman"/>
              </a:rPr>
              <a:t> </a:t>
            </a:r>
            <a:r>
              <a:rPr lang="en" sz="2300" u="sng">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Sallie Mae</a:t>
            </a:r>
            <a:endParaRPr sz="2300">
              <a:latin typeface="Times New Roman"/>
              <a:ea typeface="Times New Roman"/>
              <a:cs typeface="Times New Roman"/>
              <a:sym typeface="Times New Roman"/>
            </a:endParaRPr>
          </a:p>
          <a:p>
            <a:pPr marL="0" lvl="0" indent="0" algn="l" rtl="0">
              <a:spcBef>
                <a:spcPts val="800"/>
              </a:spcBef>
              <a:spcAft>
                <a:spcPts val="0"/>
              </a:spcAft>
              <a:buNone/>
            </a:pPr>
            <a:r>
              <a:rPr lang="en" sz="1900" b="1">
                <a:latin typeface="Times New Roman"/>
                <a:ea typeface="Times New Roman"/>
                <a:cs typeface="Times New Roman"/>
                <a:sym typeface="Times New Roman"/>
              </a:rPr>
              <a:t/>
            </a:r>
            <a:br>
              <a:rPr lang="en" sz="1900" b="1">
                <a:latin typeface="Times New Roman"/>
                <a:ea typeface="Times New Roman"/>
                <a:cs typeface="Times New Roman"/>
                <a:sym typeface="Times New Roman"/>
              </a:rPr>
            </a:br>
            <a:r>
              <a:rPr lang="en" sz="1900" b="1">
                <a:latin typeface="Times New Roman"/>
                <a:ea typeface="Times New Roman"/>
                <a:cs typeface="Times New Roman"/>
                <a:sym typeface="Times New Roman"/>
              </a:rPr>
              <a:t>Award -- $1,000</a:t>
            </a:r>
            <a:endParaRPr sz="1900" b="1">
              <a:latin typeface="Times New Roman"/>
              <a:ea typeface="Times New Roman"/>
              <a:cs typeface="Times New Roman"/>
              <a:sym typeface="Times New Roman"/>
            </a:endParaRPr>
          </a:p>
          <a:p>
            <a:pPr marL="0" lvl="0" indent="0" algn="l" rtl="0">
              <a:spcBef>
                <a:spcPts val="800"/>
              </a:spcBef>
              <a:spcAft>
                <a:spcPts val="0"/>
              </a:spcAft>
              <a:buNone/>
            </a:pPr>
            <a:r>
              <a:rPr lang="en" sz="1900" b="1">
                <a:latin typeface="Times New Roman"/>
                <a:ea typeface="Times New Roman"/>
                <a:cs typeface="Times New Roman"/>
                <a:sym typeface="Times New Roman"/>
              </a:rPr>
              <a:t>Deadline -- </a:t>
            </a:r>
            <a:r>
              <a:rPr lang="en" sz="1900" b="1">
                <a:solidFill>
                  <a:srgbClr val="FF0000"/>
                </a:solidFill>
                <a:latin typeface="Times New Roman"/>
                <a:ea typeface="Times New Roman"/>
                <a:cs typeface="Times New Roman"/>
                <a:sym typeface="Times New Roman"/>
              </a:rPr>
              <a:t>December 31, 2023</a:t>
            </a:r>
            <a:endParaRPr sz="1900" b="1">
              <a:solidFill>
                <a:srgbClr val="FF0000"/>
              </a:solidFill>
              <a:latin typeface="Times New Roman"/>
              <a:ea typeface="Times New Roman"/>
              <a:cs typeface="Times New Roman"/>
              <a:sym typeface="Times New Roman"/>
            </a:endParaRPr>
          </a:p>
          <a:p>
            <a:pPr marL="0" lvl="0" indent="0" algn="ctr" rtl="0">
              <a:spcBef>
                <a:spcPts val="800"/>
              </a:spcBef>
              <a:spcAft>
                <a:spcPts val="0"/>
              </a:spcAft>
              <a:buNone/>
            </a:pPr>
            <a:endParaRPr sz="1800" b="1">
              <a:latin typeface="Calibri"/>
              <a:ea typeface="Calibri"/>
              <a:cs typeface="Calibri"/>
              <a:sym typeface="Calibri"/>
            </a:endParaRPr>
          </a:p>
          <a:p>
            <a:pPr marL="0" lvl="0" indent="0" algn="l" rtl="0">
              <a:lnSpc>
                <a:spcPct val="107916"/>
              </a:lnSpc>
              <a:spcBef>
                <a:spcPts val="0"/>
              </a:spcBef>
              <a:spcAft>
                <a:spcPts val="800"/>
              </a:spcAft>
              <a:buNone/>
            </a:pPr>
            <a:r>
              <a:rPr lang="en" sz="1800" b="1">
                <a:latin typeface="Calibri"/>
                <a:ea typeface="Calibri"/>
                <a:cs typeface="Calibri"/>
                <a:sym typeface="Calibri"/>
              </a:rPr>
              <a:t>Enter the $1,000 Plan for College Sweepstakes by registering for Sallie Mae’s</a:t>
            </a:r>
            <a:br>
              <a:rPr lang="en" sz="1800" b="1">
                <a:latin typeface="Calibri"/>
                <a:ea typeface="Calibri"/>
                <a:cs typeface="Calibri"/>
                <a:sym typeface="Calibri"/>
              </a:rPr>
            </a:br>
            <a:r>
              <a:rPr lang="en" sz="1800" b="1">
                <a:latin typeface="Calibri"/>
                <a:ea typeface="Calibri"/>
                <a:cs typeface="Calibri"/>
                <a:sym typeface="Calibri"/>
              </a:rPr>
              <a:t> FREE college planning tools, resources, and calculators.* NO ESSAY! </a:t>
            </a:r>
            <a:endParaRPr sz="18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0" y="0"/>
            <a:ext cx="9144000" cy="5211100"/>
          </a:xfrm>
          <a:prstGeom prst="rect">
            <a:avLst/>
          </a:prstGeom>
          <a:noFill/>
          <a:ln>
            <a:noFill/>
          </a:ln>
        </p:spPr>
      </p:pic>
      <p:sp>
        <p:nvSpPr>
          <p:cNvPr id="87" name="Google Shape;87;p18"/>
          <p:cNvSpPr txBox="1"/>
          <p:nvPr/>
        </p:nvSpPr>
        <p:spPr>
          <a:xfrm>
            <a:off x="420425" y="411650"/>
            <a:ext cx="8618400" cy="40464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1200"/>
              </a:spcBef>
              <a:spcAft>
                <a:spcPts val="0"/>
              </a:spcAft>
              <a:buClr>
                <a:schemeClr val="dk1"/>
              </a:buClr>
              <a:buSzPts val="1100"/>
              <a:buFont typeface="Arial"/>
              <a:buNone/>
            </a:pPr>
            <a:r>
              <a:rPr lang="en" sz="1800" b="1">
                <a:solidFill>
                  <a:srgbClr val="252525"/>
                </a:solidFill>
                <a:highlight>
                  <a:srgbClr val="FFFFFF"/>
                </a:highlight>
              </a:rPr>
              <a:t>Education Matters Scholarship</a:t>
            </a:r>
            <a:endParaRPr sz="1800" b="1">
              <a:solidFill>
                <a:srgbClr val="252525"/>
              </a:solidFill>
              <a:highlight>
                <a:srgbClr val="FFFFFF"/>
              </a:highlight>
            </a:endParaRPr>
          </a:p>
          <a:p>
            <a:pPr marL="0" lvl="0" indent="0" algn="l" rtl="0">
              <a:lnSpc>
                <a:spcPct val="160000"/>
              </a:lnSpc>
              <a:spcBef>
                <a:spcPts val="1200"/>
              </a:spcBef>
              <a:spcAft>
                <a:spcPts val="0"/>
              </a:spcAft>
              <a:buNone/>
            </a:pPr>
            <a:r>
              <a:rPr lang="en" sz="1200" b="1">
                <a:solidFill>
                  <a:srgbClr val="252525"/>
                </a:solidFill>
              </a:rPr>
              <a:t>Application Deadline:</a:t>
            </a:r>
            <a:r>
              <a:rPr lang="en" sz="1200" b="1">
                <a:solidFill>
                  <a:srgbClr val="FF0000"/>
                </a:solidFill>
              </a:rPr>
              <a:t> November 30, 2023</a:t>
            </a:r>
            <a:r>
              <a:rPr lang="en" sz="1200">
                <a:solidFill>
                  <a:srgbClr val="252525"/>
                </a:solidFill>
              </a:rPr>
              <a:t/>
            </a:r>
            <a:br>
              <a:rPr lang="en" sz="1200">
                <a:solidFill>
                  <a:srgbClr val="252525"/>
                </a:solidFill>
              </a:rPr>
            </a:br>
            <a:r>
              <a:rPr lang="en" sz="1200" b="1">
                <a:solidFill>
                  <a:srgbClr val="252525"/>
                </a:solidFill>
              </a:rPr>
              <a:t>Award Amount(s): </a:t>
            </a:r>
            <a:r>
              <a:rPr lang="en" sz="1200">
                <a:solidFill>
                  <a:srgbClr val="252525"/>
                </a:solidFill>
              </a:rPr>
              <a:t>$5,000</a:t>
            </a:r>
            <a:br>
              <a:rPr lang="en" sz="1200">
                <a:solidFill>
                  <a:srgbClr val="252525"/>
                </a:solidFill>
              </a:rPr>
            </a:br>
            <a:r>
              <a:rPr lang="en" sz="1200" b="1">
                <a:solidFill>
                  <a:srgbClr val="252525"/>
                </a:solidFill>
              </a:rPr>
              <a:t>Website: </a:t>
            </a:r>
            <a:r>
              <a:rPr lang="en" sz="1200">
                <a:solidFill>
                  <a:srgbClr val="EE3224"/>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Education Matters Scholarship</a:t>
            </a:r>
            <a:r>
              <a:rPr lang="en" sz="1200" b="1">
                <a:solidFill>
                  <a:srgbClr val="252525"/>
                </a:solidFill>
              </a:rPr>
              <a:t/>
            </a:r>
            <a:br>
              <a:rPr lang="en" sz="1200" b="1">
                <a:solidFill>
                  <a:srgbClr val="252525"/>
                </a:solidFill>
              </a:rPr>
            </a:br>
            <a:r>
              <a:rPr lang="en" sz="1200" b="1">
                <a:solidFill>
                  <a:srgbClr val="252525"/>
                </a:solidFill>
              </a:rPr>
              <a:t>Details:</a:t>
            </a:r>
            <a:r>
              <a:rPr lang="en" sz="1200">
                <a:solidFill>
                  <a:srgbClr val="252525"/>
                </a:solidFill>
              </a:rPr>
              <a:t> While continuing your education takes time, and money, there’s a certain value that everyone is hoping to achieve. Our Education Matters Scholarship is giving you the chance to state why education matters. Why does education matter to you? What is the value you hope to receive from college? What would you do to convince the college cynics?</a:t>
            </a:r>
            <a:br>
              <a:rPr lang="en" sz="1200">
                <a:solidFill>
                  <a:srgbClr val="252525"/>
                </a:solidFill>
              </a:rPr>
            </a:br>
            <a:r>
              <a:rPr lang="en" sz="1200" b="1">
                <a:solidFill>
                  <a:srgbClr val="252525"/>
                </a:solidFill>
              </a:rPr>
              <a:t>Eligibility Requirements:</a:t>
            </a:r>
            <a:br>
              <a:rPr lang="en" sz="1200" b="1">
                <a:solidFill>
                  <a:srgbClr val="252525"/>
                </a:solidFill>
              </a:rPr>
            </a:br>
            <a:r>
              <a:rPr lang="en" sz="1200" b="1">
                <a:solidFill>
                  <a:srgbClr val="252525"/>
                </a:solidFill>
              </a:rPr>
              <a:t>~</a:t>
            </a:r>
            <a:r>
              <a:rPr lang="en" sz="1200">
                <a:solidFill>
                  <a:srgbClr val="252525"/>
                </a:solidFill>
              </a:rPr>
              <a:t>Be thirteen (13) years of age or older at the time of application</a:t>
            </a:r>
            <a:br>
              <a:rPr lang="en" sz="1200">
                <a:solidFill>
                  <a:srgbClr val="252525"/>
                </a:solidFill>
              </a:rPr>
            </a:br>
            <a:r>
              <a:rPr lang="en" sz="1200">
                <a:solidFill>
                  <a:srgbClr val="252525"/>
                </a:solidFill>
              </a:rPr>
              <a:t>~Be legal residents of the fifty (50) United States or the District of Columbia</a:t>
            </a:r>
            <a:br>
              <a:rPr lang="en" sz="1200">
                <a:solidFill>
                  <a:srgbClr val="252525"/>
                </a:solidFill>
              </a:rPr>
            </a:br>
            <a:r>
              <a:rPr lang="en" sz="1200">
                <a:solidFill>
                  <a:srgbClr val="252525"/>
                </a:solidFill>
                <a:highlight>
                  <a:srgbClr val="FFFFFF"/>
                </a:highlight>
              </a:rPr>
              <a:t>~Be currently enrolled (or enroll no later than the fall of 2026) in an accredited post-secondary institution of higher education</a:t>
            </a:r>
            <a:endParaRPr sz="1200">
              <a:solidFill>
                <a:srgbClr val="252525"/>
              </a:solidFill>
              <a:highlight>
                <a:srgbClr val="FFFFFF"/>
              </a:highlight>
            </a:endParaRPr>
          </a:p>
          <a:p>
            <a:pPr marL="0" lvl="0" indent="0" algn="l" rtl="0">
              <a:spcBef>
                <a:spcPts val="18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0" y="0"/>
            <a:ext cx="9144000" cy="4991100"/>
          </a:xfrm>
          <a:prstGeom prst="rect">
            <a:avLst/>
          </a:prstGeom>
          <a:noFill/>
          <a:ln>
            <a:noFill/>
          </a:ln>
        </p:spPr>
      </p:pic>
      <p:sp>
        <p:nvSpPr>
          <p:cNvPr id="93" name="Google Shape;93;p19"/>
          <p:cNvSpPr txBox="1">
            <a:spLocks noGrp="1"/>
          </p:cNvSpPr>
          <p:nvPr>
            <p:ph type="ctrTitle"/>
          </p:nvPr>
        </p:nvSpPr>
        <p:spPr>
          <a:xfrm>
            <a:off x="311700" y="1058400"/>
            <a:ext cx="8520600" cy="3932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1400" b="1" u="sng"/>
              <a:t/>
            </a:r>
            <a:br>
              <a:rPr lang="en" sz="1400" b="1" u="sng"/>
            </a:br>
            <a:r>
              <a:rPr lang="en" sz="1400" b="1"/>
              <a:t/>
            </a:r>
            <a:br>
              <a:rPr lang="en" sz="1400" b="1"/>
            </a:br>
            <a:r>
              <a:rPr lang="en" sz="1400" b="1"/>
              <a:t>This GRANT is for anyone interested in vocational certification programs:</a:t>
            </a:r>
            <a:r>
              <a:rPr lang="en" sz="1400" b="1" u="sng"/>
              <a:t/>
            </a:r>
            <a:br>
              <a:rPr lang="en" sz="1400" b="1" u="sng"/>
            </a:br>
            <a:r>
              <a:rPr lang="en" sz="1400" b="1" u="sng"/>
              <a:t/>
            </a:r>
            <a:br>
              <a:rPr lang="en" sz="1400" b="1" u="sng"/>
            </a:br>
            <a:r>
              <a:rPr lang="en" sz="1600" b="1" u="sng"/>
              <a:t>NJ-­‐Governor’s Industry Vocations Scholarship (NJ-­‐GIVS)for Women and Minorities</a:t>
            </a:r>
            <a:endParaRPr sz="1600" b="1" u="sng"/>
          </a:p>
          <a:p>
            <a:pPr marL="0" lvl="0" indent="0" algn="l" rtl="0">
              <a:lnSpc>
                <a:spcPct val="115000"/>
              </a:lnSpc>
              <a:spcBef>
                <a:spcPts val="0"/>
              </a:spcBef>
              <a:spcAft>
                <a:spcPts val="0"/>
              </a:spcAft>
              <a:buClr>
                <a:schemeClr val="dk1"/>
              </a:buClr>
              <a:buSzPts val="1100"/>
              <a:buFont typeface="Arial"/>
              <a:buNone/>
            </a:pPr>
            <a:r>
              <a:rPr lang="en" sz="1400"/>
              <a:t>Must be a female or minority student and have a household income less than $60,000.  Scholarship is up to $2,000 per year.  </a:t>
            </a:r>
            <a:r>
              <a:rPr lang="en" sz="1400" b="1">
                <a:solidFill>
                  <a:srgbClr val="FF0000"/>
                </a:solidFill>
              </a:rPr>
              <a:t>Deadline 12/31/23.</a:t>
            </a:r>
            <a:endParaRPr sz="14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600"/>
          </a:p>
          <a:p>
            <a:pPr marL="0" lvl="0" indent="0" algn="l" rtl="0">
              <a:lnSpc>
                <a:spcPct val="115000"/>
              </a:lnSpc>
              <a:spcBef>
                <a:spcPts val="0"/>
              </a:spcBef>
              <a:spcAft>
                <a:spcPts val="0"/>
              </a:spcAft>
              <a:buClr>
                <a:schemeClr val="dk1"/>
              </a:buClr>
              <a:buSzPts val="1100"/>
              <a:buFont typeface="Arial"/>
              <a:buNone/>
            </a:pPr>
            <a:r>
              <a:rPr lang="en" sz="1700"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https://www.hesaa.org/Documents/NJ-GIVS_program.pdf</a:t>
            </a:r>
            <a:endParaRPr sz="1700"/>
          </a:p>
          <a:p>
            <a:pPr marL="0" lvl="0" indent="0" algn="l" rtl="0">
              <a:lnSpc>
                <a:spcPct val="115000"/>
              </a:lnSpc>
              <a:spcBef>
                <a:spcPts val="0"/>
              </a:spcBef>
              <a:spcAft>
                <a:spcPts val="0"/>
              </a:spcAft>
              <a:buClr>
                <a:schemeClr val="dk1"/>
              </a:buClr>
              <a:buSzPts val="1100"/>
              <a:buFont typeface="Arial"/>
              <a:buNone/>
            </a:pPr>
            <a:r>
              <a:rPr lang="en" sz="1700"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https://www.hesaa.org/Documents/NJ-GIVS_factSheet.pdf</a:t>
            </a:r>
            <a:endParaRPr sz="17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0" y="0"/>
            <a:ext cx="9144000" cy="4991100"/>
          </a:xfrm>
          <a:prstGeom prst="rect">
            <a:avLst/>
          </a:prstGeom>
          <a:noFill/>
          <a:ln>
            <a:noFill/>
          </a:ln>
        </p:spPr>
      </p:pic>
      <p:sp>
        <p:nvSpPr>
          <p:cNvPr id="99" name="Google Shape;99;p20"/>
          <p:cNvSpPr txBox="1"/>
          <p:nvPr/>
        </p:nvSpPr>
        <p:spPr>
          <a:xfrm>
            <a:off x="748800" y="315300"/>
            <a:ext cx="7646400" cy="46158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1200"/>
              </a:spcBef>
              <a:spcAft>
                <a:spcPts val="0"/>
              </a:spcAft>
              <a:buClr>
                <a:schemeClr val="dk1"/>
              </a:buClr>
              <a:buSzPts val="1100"/>
              <a:buFont typeface="Arial"/>
              <a:buNone/>
            </a:pPr>
            <a:r>
              <a:rPr lang="en" sz="1800" b="1">
                <a:solidFill>
                  <a:srgbClr val="252525"/>
                </a:solidFill>
                <a:highlight>
                  <a:srgbClr val="FFFFFF"/>
                </a:highlight>
              </a:rPr>
              <a:t>Unigo $10K Scholarship</a:t>
            </a:r>
            <a:endParaRPr sz="1800" b="1">
              <a:solidFill>
                <a:srgbClr val="252525"/>
              </a:solidFill>
              <a:highlight>
                <a:srgbClr val="FFFFFF"/>
              </a:highlight>
            </a:endParaRPr>
          </a:p>
          <a:p>
            <a:pPr marL="0" lvl="0" indent="0" algn="l" rtl="0">
              <a:lnSpc>
                <a:spcPct val="160000"/>
              </a:lnSpc>
              <a:spcBef>
                <a:spcPts val="1200"/>
              </a:spcBef>
              <a:spcAft>
                <a:spcPts val="0"/>
              </a:spcAft>
              <a:buClr>
                <a:schemeClr val="dk1"/>
              </a:buClr>
              <a:buSzPts val="1100"/>
              <a:buFont typeface="Arial"/>
              <a:buNone/>
            </a:pPr>
            <a:r>
              <a:rPr lang="en" sz="1200" b="1">
                <a:solidFill>
                  <a:srgbClr val="252525"/>
                </a:solidFill>
              </a:rPr>
              <a:t>Application Deadline:</a:t>
            </a:r>
            <a:r>
              <a:rPr lang="en" sz="1200">
                <a:solidFill>
                  <a:srgbClr val="252525"/>
                </a:solidFill>
              </a:rPr>
              <a:t> </a:t>
            </a:r>
            <a:r>
              <a:rPr lang="en" sz="1200" b="1">
                <a:solidFill>
                  <a:srgbClr val="FF0000"/>
                </a:solidFill>
              </a:rPr>
              <a:t>December 31, 2023</a:t>
            </a:r>
            <a:endParaRPr sz="1200" b="1">
              <a:solidFill>
                <a:srgbClr val="FF0000"/>
              </a:solidFill>
            </a:endParaRPr>
          </a:p>
          <a:p>
            <a:pPr marL="0" lvl="0" indent="0" algn="l" rtl="0">
              <a:lnSpc>
                <a:spcPct val="160000"/>
              </a:lnSpc>
              <a:spcBef>
                <a:spcPts val="1800"/>
              </a:spcBef>
              <a:spcAft>
                <a:spcPts val="0"/>
              </a:spcAft>
              <a:buClr>
                <a:schemeClr val="dk1"/>
              </a:buClr>
              <a:buSzPts val="1100"/>
              <a:buFont typeface="Arial"/>
              <a:buNone/>
            </a:pPr>
            <a:r>
              <a:rPr lang="en" sz="1200" b="1">
                <a:solidFill>
                  <a:srgbClr val="252525"/>
                </a:solidFill>
              </a:rPr>
              <a:t>Award Amount(s):</a:t>
            </a:r>
            <a:r>
              <a:rPr lang="en" sz="1200">
                <a:solidFill>
                  <a:srgbClr val="252525"/>
                </a:solidFill>
              </a:rPr>
              <a:t> $10,000</a:t>
            </a:r>
            <a:endParaRPr sz="1200">
              <a:solidFill>
                <a:srgbClr val="252525"/>
              </a:solidFill>
            </a:endParaRPr>
          </a:p>
          <a:p>
            <a:pPr marL="0" lvl="0" indent="0" algn="l" rtl="0">
              <a:lnSpc>
                <a:spcPct val="160000"/>
              </a:lnSpc>
              <a:spcBef>
                <a:spcPts val="1800"/>
              </a:spcBef>
              <a:spcAft>
                <a:spcPts val="0"/>
              </a:spcAft>
              <a:buClr>
                <a:schemeClr val="dk1"/>
              </a:buClr>
              <a:buSzPts val="1100"/>
              <a:buFont typeface="Arial"/>
              <a:buNone/>
            </a:pPr>
            <a:r>
              <a:rPr lang="en" sz="1200" b="1">
                <a:solidFill>
                  <a:srgbClr val="252525"/>
                </a:solidFill>
              </a:rPr>
              <a:t>Website: </a:t>
            </a:r>
            <a:r>
              <a:rPr lang="en" sz="1200">
                <a:solidFill>
                  <a:srgbClr val="EE3224"/>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Unigo $10K Scholarship</a:t>
            </a:r>
            <a:endParaRPr sz="1200">
              <a:solidFill>
                <a:srgbClr val="EE3224"/>
              </a:solidFill>
            </a:endParaRPr>
          </a:p>
          <a:p>
            <a:pPr marL="0" lvl="0" indent="0" algn="l" rtl="0">
              <a:lnSpc>
                <a:spcPct val="160000"/>
              </a:lnSpc>
              <a:spcBef>
                <a:spcPts val="1800"/>
              </a:spcBef>
              <a:spcAft>
                <a:spcPts val="0"/>
              </a:spcAft>
              <a:buClr>
                <a:schemeClr val="dk1"/>
              </a:buClr>
              <a:buSzPts val="1100"/>
              <a:buFont typeface="Arial"/>
              <a:buNone/>
            </a:pPr>
            <a:r>
              <a:rPr lang="en" sz="1200" b="1">
                <a:solidFill>
                  <a:srgbClr val="252525"/>
                </a:solidFill>
              </a:rPr>
              <a:t>Details:</a:t>
            </a:r>
            <a:r>
              <a:rPr lang="en" sz="1200">
                <a:solidFill>
                  <a:srgbClr val="252525"/>
                </a:solidFill>
              </a:rPr>
              <a:t> Imagine a historical figure is brought back to life. Who is it? What’s their favorite mobile app?</a:t>
            </a:r>
            <a:endParaRPr sz="1200">
              <a:solidFill>
                <a:srgbClr val="252525"/>
              </a:solidFill>
            </a:endParaRPr>
          </a:p>
          <a:p>
            <a:pPr marL="0" lvl="0" indent="0" algn="l" rtl="0">
              <a:lnSpc>
                <a:spcPct val="160000"/>
              </a:lnSpc>
              <a:spcBef>
                <a:spcPts val="1800"/>
              </a:spcBef>
              <a:spcAft>
                <a:spcPts val="0"/>
              </a:spcAft>
              <a:buClr>
                <a:schemeClr val="dk1"/>
              </a:buClr>
              <a:buSzPts val="1100"/>
              <a:buFont typeface="Arial"/>
              <a:buNone/>
            </a:pPr>
            <a:r>
              <a:rPr lang="en" sz="1200" b="1">
                <a:solidFill>
                  <a:srgbClr val="252525"/>
                </a:solidFill>
              </a:rPr>
              <a:t>Eligibility Requirements:</a:t>
            </a:r>
            <a:endParaRPr sz="1200" b="1">
              <a:solidFill>
                <a:srgbClr val="252525"/>
              </a:solidFill>
            </a:endParaRPr>
          </a:p>
          <a:p>
            <a:pPr marL="457200" lvl="0" indent="-304800" algn="l" rtl="0">
              <a:lnSpc>
                <a:spcPct val="160000"/>
              </a:lnSpc>
              <a:spcBef>
                <a:spcPts val="1800"/>
              </a:spcBef>
              <a:spcAft>
                <a:spcPts val="0"/>
              </a:spcAft>
              <a:buClr>
                <a:srgbClr val="252525"/>
              </a:buClr>
              <a:buSzPts val="1200"/>
              <a:buChar char="●"/>
            </a:pPr>
            <a:r>
              <a:rPr lang="en" sz="1200">
                <a:solidFill>
                  <a:srgbClr val="252525"/>
                </a:solidFill>
                <a:highlight>
                  <a:srgbClr val="FFFFFF"/>
                </a:highlight>
              </a:rPr>
              <a:t>Be thirteen (13) years of age or older at the time of application</a:t>
            </a:r>
            <a:endParaRPr sz="1200">
              <a:solidFill>
                <a:srgbClr val="252525"/>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200">
                <a:solidFill>
                  <a:srgbClr val="252525"/>
                </a:solidFill>
                <a:highlight>
                  <a:srgbClr val="FFFFFF"/>
                </a:highlight>
              </a:rPr>
              <a:t>Be legal residents of the fifty (50) United States or the District of Columbia</a:t>
            </a:r>
            <a:endParaRPr sz="1200">
              <a:solidFill>
                <a:srgbClr val="252525"/>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200">
                <a:solidFill>
                  <a:srgbClr val="252525"/>
                </a:solidFill>
                <a:highlight>
                  <a:srgbClr val="FFFFFF"/>
                </a:highlight>
              </a:rPr>
              <a:t>Be currently enrolled (or enroll no later than the fall of 2026) in an accredited post-secondary institution of higher education</a:t>
            </a:r>
            <a:endParaRPr sz="1200">
              <a:solidFill>
                <a:srgbClr val="252525"/>
              </a:solidFill>
              <a:highlight>
                <a:srgbClr val="FFFFFF"/>
              </a:highlight>
            </a:endParaRPr>
          </a:p>
          <a:p>
            <a:pPr marL="0" lvl="0" indent="0" algn="l" rtl="0">
              <a:spcBef>
                <a:spcPts val="24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0" y="0"/>
            <a:ext cx="9144000" cy="4991100"/>
          </a:xfrm>
          <a:prstGeom prst="rect">
            <a:avLst/>
          </a:prstGeom>
          <a:noFill/>
          <a:ln>
            <a:noFill/>
          </a:ln>
        </p:spPr>
      </p:pic>
      <p:sp>
        <p:nvSpPr>
          <p:cNvPr id="105" name="Google Shape;105;p21"/>
          <p:cNvSpPr txBox="1"/>
          <p:nvPr/>
        </p:nvSpPr>
        <p:spPr>
          <a:xfrm>
            <a:off x="271525" y="236475"/>
            <a:ext cx="8557200" cy="47736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1200"/>
              </a:spcBef>
              <a:spcAft>
                <a:spcPts val="0"/>
              </a:spcAft>
              <a:buClr>
                <a:schemeClr val="dk1"/>
              </a:buClr>
              <a:buSzPts val="1100"/>
              <a:buFont typeface="Arial"/>
              <a:buNone/>
            </a:pPr>
            <a:r>
              <a:rPr lang="en" sz="1800" b="1">
                <a:solidFill>
                  <a:srgbClr val="252525"/>
                </a:solidFill>
                <a:highlight>
                  <a:srgbClr val="FFFFFF"/>
                </a:highlight>
              </a:rPr>
              <a:t>OppU Achievers Scholarship</a:t>
            </a:r>
            <a:endParaRPr sz="1800" b="1">
              <a:solidFill>
                <a:srgbClr val="252525"/>
              </a:solidFill>
              <a:highlight>
                <a:srgbClr val="FFFFFF"/>
              </a:highlight>
            </a:endParaRPr>
          </a:p>
          <a:p>
            <a:pPr marL="0" lvl="0" indent="0" algn="l" rtl="0">
              <a:lnSpc>
                <a:spcPct val="160000"/>
              </a:lnSpc>
              <a:spcBef>
                <a:spcPts val="1200"/>
              </a:spcBef>
              <a:spcAft>
                <a:spcPts val="0"/>
              </a:spcAft>
              <a:buClr>
                <a:schemeClr val="dk1"/>
              </a:buClr>
              <a:buSzPts val="1100"/>
              <a:buFont typeface="Arial"/>
              <a:buNone/>
            </a:pPr>
            <a:r>
              <a:rPr lang="en" sz="1200" b="1">
                <a:solidFill>
                  <a:srgbClr val="252525"/>
                </a:solidFill>
              </a:rPr>
              <a:t>Application Deadline: </a:t>
            </a:r>
            <a:r>
              <a:rPr lang="en" sz="1200">
                <a:solidFill>
                  <a:srgbClr val="252525"/>
                </a:solidFill>
              </a:rPr>
              <a:t>Varying Deadlines</a:t>
            </a:r>
            <a:br>
              <a:rPr lang="en" sz="1200">
                <a:solidFill>
                  <a:srgbClr val="252525"/>
                </a:solidFill>
              </a:rPr>
            </a:br>
            <a:r>
              <a:rPr lang="en" sz="1200">
                <a:solidFill>
                  <a:srgbClr val="0A0A0A"/>
                </a:solidFill>
              </a:rPr>
              <a:t>Scholarship decisions are based solely on an applicant’s essay response. Winners for the OppU Achievers Scholarship are selected four times a year, with submission deadlines on </a:t>
            </a:r>
            <a:r>
              <a:rPr lang="en" sz="1200" b="1">
                <a:solidFill>
                  <a:srgbClr val="FF0000"/>
                </a:solidFill>
              </a:rPr>
              <a:t>September 30, December 31, March 31, and June 30.</a:t>
            </a:r>
            <a:r>
              <a:rPr lang="en" sz="900" b="1">
                <a:solidFill>
                  <a:srgbClr val="FF0000"/>
                </a:solidFill>
              </a:rPr>
              <a:t/>
            </a:r>
            <a:br>
              <a:rPr lang="en" sz="900" b="1">
                <a:solidFill>
                  <a:srgbClr val="FF0000"/>
                </a:solidFill>
              </a:rPr>
            </a:br>
            <a:r>
              <a:rPr lang="en" sz="1200" b="1">
                <a:solidFill>
                  <a:srgbClr val="252525"/>
                </a:solidFill>
              </a:rPr>
              <a:t>Award Amount(s):</a:t>
            </a:r>
            <a:r>
              <a:rPr lang="en" sz="1200">
                <a:solidFill>
                  <a:srgbClr val="252525"/>
                </a:solidFill>
              </a:rPr>
              <a:t> $2,500</a:t>
            </a:r>
            <a:br>
              <a:rPr lang="en" sz="1200">
                <a:solidFill>
                  <a:srgbClr val="252525"/>
                </a:solidFill>
              </a:rPr>
            </a:br>
            <a:r>
              <a:rPr lang="en" sz="1200" b="1">
                <a:solidFill>
                  <a:srgbClr val="252525"/>
                </a:solidFill>
              </a:rPr>
              <a:t>Website:</a:t>
            </a:r>
            <a:r>
              <a:rPr lang="en" sz="1200">
                <a:solidFill>
                  <a:srgbClr val="252525"/>
                </a:solidFill>
              </a:rPr>
              <a:t> </a:t>
            </a:r>
            <a:r>
              <a:rPr lang="en" sz="1200">
                <a:solidFill>
                  <a:srgbClr val="EE3224"/>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OppU Achievers Scholarship</a:t>
            </a:r>
            <a:r>
              <a:rPr lang="en" sz="1200" b="1">
                <a:solidFill>
                  <a:srgbClr val="252525"/>
                </a:solidFill>
              </a:rPr>
              <a:t/>
            </a:r>
            <a:br>
              <a:rPr lang="en" sz="1200" b="1">
                <a:solidFill>
                  <a:srgbClr val="252525"/>
                </a:solidFill>
              </a:rPr>
            </a:br>
            <a:r>
              <a:rPr lang="en" sz="1200" b="1">
                <a:solidFill>
                  <a:srgbClr val="252525"/>
                </a:solidFill>
              </a:rPr>
              <a:t>Details:</a:t>
            </a:r>
            <a:r>
              <a:rPr lang="en" sz="1200">
                <a:solidFill>
                  <a:srgbClr val="252525"/>
                </a:solidFill>
              </a:rPr>
              <a:t> The OppU Achievers Scholarship celebrates students who transform opportunity into results. It rewards achievement in its many forms and honors those who create opportunity for both themselves and others.</a:t>
            </a:r>
            <a:br>
              <a:rPr lang="en" sz="1200">
                <a:solidFill>
                  <a:srgbClr val="252525"/>
                </a:solidFill>
              </a:rPr>
            </a:br>
            <a:r>
              <a:rPr lang="en" sz="1200" b="1">
                <a:solidFill>
                  <a:srgbClr val="252525"/>
                </a:solidFill>
              </a:rPr>
              <a:t>Eligibility Requirements</a:t>
            </a:r>
            <a:endParaRPr sz="1200" b="1">
              <a:solidFill>
                <a:srgbClr val="252525"/>
              </a:solidFill>
            </a:endParaRPr>
          </a:p>
          <a:p>
            <a:pPr marL="457200" lvl="0" indent="-304800" algn="l" rtl="0">
              <a:lnSpc>
                <a:spcPct val="160000"/>
              </a:lnSpc>
              <a:spcBef>
                <a:spcPts val="1800"/>
              </a:spcBef>
              <a:spcAft>
                <a:spcPts val="0"/>
              </a:spcAft>
              <a:buClr>
                <a:srgbClr val="252525"/>
              </a:buClr>
              <a:buSzPts val="1200"/>
              <a:buChar char="●"/>
            </a:pPr>
            <a:r>
              <a:rPr lang="en" sz="1200">
                <a:solidFill>
                  <a:srgbClr val="252525"/>
                </a:solidFill>
                <a:highlight>
                  <a:srgbClr val="FFFFFF"/>
                </a:highlight>
              </a:rPr>
              <a:t>Must be enrolled full time in high school or at least part time in college, graduate, professional, or trade school</a:t>
            </a:r>
            <a:endParaRPr sz="1200">
              <a:solidFill>
                <a:srgbClr val="252525"/>
              </a:solidFill>
              <a:highlight>
                <a:srgbClr val="FFFFFF"/>
              </a:highlight>
            </a:endParaRPr>
          </a:p>
          <a:p>
            <a:pPr marL="457200" lvl="0" indent="-304800" algn="l" rtl="0">
              <a:lnSpc>
                <a:spcPct val="160000"/>
              </a:lnSpc>
              <a:spcBef>
                <a:spcPts val="0"/>
              </a:spcBef>
              <a:spcAft>
                <a:spcPts val="0"/>
              </a:spcAft>
              <a:buClr>
                <a:srgbClr val="252525"/>
              </a:buClr>
              <a:buSzPts val="1200"/>
              <a:buChar char="●"/>
            </a:pPr>
            <a:r>
              <a:rPr lang="en" sz="1200">
                <a:solidFill>
                  <a:srgbClr val="252525"/>
                </a:solidFill>
                <a:highlight>
                  <a:srgbClr val="FFFFFF"/>
                </a:highlight>
              </a:rPr>
              <a:t>Must possess a cumulative GPA of at least 3.0/4.0</a:t>
            </a:r>
            <a:endParaRPr sz="1200">
              <a:solidFill>
                <a:srgbClr val="252525"/>
              </a:solidFill>
              <a:highlight>
                <a:srgbClr val="FFFFFF"/>
              </a:highlight>
            </a:endParaRPr>
          </a:p>
          <a:p>
            <a:pPr marL="0" lvl="0" indent="0" algn="l" rtl="0">
              <a:spcBef>
                <a:spcPts val="240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On-screen Show (16:9)</PresentationFormat>
  <Paragraphs>155</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Roboto</vt:lpstr>
      <vt:lpstr>Verdana</vt:lpstr>
      <vt:lpstr>Oswald</vt:lpstr>
      <vt:lpstr>Arial</vt:lpstr>
      <vt:lpstr>Times New Roman</vt:lpstr>
      <vt:lpstr>Simple Light</vt:lpstr>
      <vt:lpstr>PowerPoint Presentation</vt:lpstr>
      <vt:lpstr>October Deadline Scholarships (sponsored by GoMerry) Heisman High School Scholarship Provider: Acceptance Insurance Amount: $10,000 Golden Door Scholarship Provider: Golden Door Scholars Amount: Varies NSHSS Foundation Business &amp; Public Policy Scholarship Provider: National Society of High School Scholars Amount: $1,000      </vt:lpstr>
      <vt:lpstr>October Deadline Scholarships Cont. (sponsored by GoMerry) The Easiest Scholarship Ever Provider: Going Merry Amount: $1,000 NSHSS Foundation STEM Scholarship Provider: National Society of High School Scholars Amount: $1,000 Omega Psi Phi Fraternity, Inc. International High School Essay Contest Provider: Omega Psi Phi Fraternity, Inc. Amount: $5,000   </vt:lpstr>
      <vt:lpstr>  New Jersey Survivor Tuition Benefits Program &amp; Law Enforcement Officer Memorial Scholarship Must be a child or surviving spouse of a New Jersey firefighter,emergency service worker or law enforcement officer killed in the line of duty.  Deadline 10/1/2023.  NJ Survivor Memorial Scholarship </vt:lpstr>
      <vt:lpstr>PowerPoint Presentation</vt:lpstr>
      <vt:lpstr>PowerPoint Presentation</vt:lpstr>
      <vt:lpstr>  This GRANT is for anyone interested in vocational certification programs:  NJ-­‐Governor’s Industry Vocations Scholarship (NJ-­‐GIVS)for Women and Minorities Must be a female or minority student and have a household income less than $60,000.  Scholarship is up to $2,000 per year.  Deadline 12/31/23.  https://www.hesaa.org/Documents/NJ-GIVS_program.pdf https://www.hesaa.org/Documents/NJ-GIVS_factSheet.pdf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Bobo</dc:creator>
  <cp:lastModifiedBy>Kasey Bobo</cp:lastModifiedBy>
  <cp:revision>1</cp:revision>
  <dcterms:modified xsi:type="dcterms:W3CDTF">2023-09-27T19:23:08Z</dcterms:modified>
</cp:coreProperties>
</file>